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2" r:id="rId2"/>
  </p:sldMasterIdLst>
  <p:notesMasterIdLst>
    <p:notesMasterId r:id="rId25"/>
  </p:notesMasterIdLst>
  <p:sldIdLst>
    <p:sldId id="475" r:id="rId3"/>
    <p:sldId id="2613" r:id="rId4"/>
    <p:sldId id="274" r:id="rId5"/>
    <p:sldId id="2679" r:id="rId6"/>
    <p:sldId id="257" r:id="rId7"/>
    <p:sldId id="2687" r:id="rId8"/>
    <p:sldId id="2688" r:id="rId9"/>
    <p:sldId id="2685" r:id="rId10"/>
    <p:sldId id="2690" r:id="rId11"/>
    <p:sldId id="2615" r:id="rId12"/>
    <p:sldId id="472" r:id="rId13"/>
    <p:sldId id="2680" r:id="rId14"/>
    <p:sldId id="2681" r:id="rId15"/>
    <p:sldId id="2614" r:id="rId16"/>
    <p:sldId id="2684" r:id="rId17"/>
    <p:sldId id="2683" r:id="rId18"/>
    <p:sldId id="263" r:id="rId19"/>
    <p:sldId id="2616" r:id="rId20"/>
    <p:sldId id="2682" r:id="rId21"/>
    <p:sldId id="391" r:id="rId22"/>
    <p:sldId id="2691" r:id="rId23"/>
    <p:sldId id="2678" r:id="rId24"/>
  </p:sldIdLst>
  <p:sldSz cx="12192000" cy="6858000"/>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9C0"/>
    <a:srgbClr val="02075E"/>
    <a:srgbClr val="BBB0A2"/>
    <a:srgbClr val="B2A99E"/>
    <a:srgbClr val="99594F"/>
    <a:srgbClr val="1C221E"/>
    <a:srgbClr val="020535"/>
    <a:srgbClr val="D3D6DA"/>
    <a:srgbClr val="E6E6E6"/>
    <a:srgbClr val="455C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71" autoAdjust="0"/>
    <p:restoredTop sz="93898" autoAdjust="0"/>
  </p:normalViewPr>
  <p:slideViewPr>
    <p:cSldViewPr snapToGrid="0">
      <p:cViewPr varScale="1">
        <p:scale>
          <a:sx n="117" d="100"/>
          <a:sy n="117" d="100"/>
        </p:scale>
        <p:origin x="192" y="320"/>
      </p:cViewPr>
      <p:guideLst/>
    </p:cSldViewPr>
  </p:slideViewPr>
  <p:notesTextViewPr>
    <p:cViewPr>
      <p:scale>
        <a:sx n="1" d="1"/>
        <a:sy n="1" d="1"/>
      </p:scale>
      <p:origin x="0" y="0"/>
    </p:cViewPr>
  </p:notesTextViewPr>
  <p:sorterViewPr>
    <p:cViewPr>
      <p:scale>
        <a:sx n="125" d="100"/>
        <a:sy n="125" d="100"/>
      </p:scale>
      <p:origin x="0" y="-168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4315E-AA88-4C4F-BC7F-691CB14FAFBC}" type="datetimeFigureOut">
              <a:rPr lang="zh-CN" altLang="en-US" smtClean="0"/>
              <a:t>2022/12/31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D1EEC-C44F-4BFC-84C2-8741EE48D1A9}" type="slidenum">
              <a:rPr lang="zh-CN" altLang="en-US" smtClean="0"/>
              <a:t>‹#›</a:t>
            </a:fld>
            <a:endParaRPr lang="zh-CN" altLang="en-US"/>
          </a:p>
        </p:txBody>
      </p:sp>
    </p:spTree>
    <p:extLst>
      <p:ext uri="{BB962C8B-B14F-4D97-AF65-F5344CB8AC3E}">
        <p14:creationId xmlns:p14="http://schemas.microsoft.com/office/powerpoint/2010/main" val="151182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02115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18</a:t>
            </a:fld>
            <a:endParaRPr lang="zh-CN" altLang="en-US"/>
          </a:p>
        </p:txBody>
      </p:sp>
    </p:spTree>
    <p:extLst>
      <p:ext uri="{BB962C8B-B14F-4D97-AF65-F5344CB8AC3E}">
        <p14:creationId xmlns:p14="http://schemas.microsoft.com/office/powerpoint/2010/main" val="30794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21</a:t>
            </a:fld>
            <a:endParaRPr lang="zh-CN" altLang="en-US"/>
          </a:p>
        </p:txBody>
      </p:sp>
    </p:spTree>
    <p:extLst>
      <p:ext uri="{BB962C8B-B14F-4D97-AF65-F5344CB8AC3E}">
        <p14:creationId xmlns:p14="http://schemas.microsoft.com/office/powerpoint/2010/main" val="419965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744315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3</a:t>
            </a:fld>
            <a:endParaRPr lang="zh-CN" altLang="en-US"/>
          </a:p>
        </p:txBody>
      </p:sp>
    </p:spTree>
    <p:extLst>
      <p:ext uri="{BB962C8B-B14F-4D97-AF65-F5344CB8AC3E}">
        <p14:creationId xmlns:p14="http://schemas.microsoft.com/office/powerpoint/2010/main" val="233002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10</a:t>
            </a:fld>
            <a:endParaRPr lang="zh-CN" altLang="en-US"/>
          </a:p>
        </p:txBody>
      </p:sp>
    </p:spTree>
    <p:extLst>
      <p:ext uri="{BB962C8B-B14F-4D97-AF65-F5344CB8AC3E}">
        <p14:creationId xmlns:p14="http://schemas.microsoft.com/office/powerpoint/2010/main" val="417209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11</a:t>
            </a:fld>
            <a:endParaRPr lang="zh-CN" altLang="en-US"/>
          </a:p>
        </p:txBody>
      </p:sp>
    </p:spTree>
    <p:extLst>
      <p:ext uri="{BB962C8B-B14F-4D97-AF65-F5344CB8AC3E}">
        <p14:creationId xmlns:p14="http://schemas.microsoft.com/office/powerpoint/2010/main" val="110866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12</a:t>
            </a:fld>
            <a:endParaRPr lang="zh-CN" altLang="en-US"/>
          </a:p>
        </p:txBody>
      </p:sp>
    </p:spTree>
    <p:extLst>
      <p:ext uri="{BB962C8B-B14F-4D97-AF65-F5344CB8AC3E}">
        <p14:creationId xmlns:p14="http://schemas.microsoft.com/office/powerpoint/2010/main" val="98512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13</a:t>
            </a:fld>
            <a:endParaRPr lang="zh-CN" altLang="en-US"/>
          </a:p>
        </p:txBody>
      </p:sp>
    </p:spTree>
    <p:extLst>
      <p:ext uri="{BB962C8B-B14F-4D97-AF65-F5344CB8AC3E}">
        <p14:creationId xmlns:p14="http://schemas.microsoft.com/office/powerpoint/2010/main" val="63577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14</a:t>
            </a:fld>
            <a:endParaRPr lang="zh-CN" altLang="en-US"/>
          </a:p>
        </p:txBody>
      </p:sp>
    </p:spTree>
    <p:extLst>
      <p:ext uri="{BB962C8B-B14F-4D97-AF65-F5344CB8AC3E}">
        <p14:creationId xmlns:p14="http://schemas.microsoft.com/office/powerpoint/2010/main" val="231855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15</a:t>
            </a:fld>
            <a:endParaRPr lang="zh-CN" altLang="en-US"/>
          </a:p>
        </p:txBody>
      </p:sp>
    </p:spTree>
    <p:extLst>
      <p:ext uri="{BB962C8B-B14F-4D97-AF65-F5344CB8AC3E}">
        <p14:creationId xmlns:p14="http://schemas.microsoft.com/office/powerpoint/2010/main" val="2666295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16</a:t>
            </a:fld>
            <a:endParaRPr lang="zh-CN" altLang="en-US"/>
          </a:p>
        </p:txBody>
      </p:sp>
    </p:spTree>
    <p:extLst>
      <p:ext uri="{BB962C8B-B14F-4D97-AF65-F5344CB8AC3E}">
        <p14:creationId xmlns:p14="http://schemas.microsoft.com/office/powerpoint/2010/main" val="3788362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4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3" name="矩形 2">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5" name="矩形 4" hidden="1">
            <a:extLst>
              <a:ext uri="{FF2B5EF4-FFF2-40B4-BE49-F238E27FC236}">
                <a16:creationId xmlns:a16="http://schemas.microsoft.com/office/drawing/2014/main" id="{15C8D009-F6E7-4984-BF34-AA0014B09701}"/>
              </a:ext>
            </a:extLst>
          </p:cNvPr>
          <p:cNvSpPr/>
          <p:nvPr userDrawn="1"/>
        </p:nvSpPr>
        <p:spPr>
          <a:xfrm>
            <a:off x="0" y="0"/>
            <a:ext cx="12192000" cy="6858000"/>
          </a:xfrm>
          <a:prstGeom prst="rect">
            <a:avLst/>
          </a:prstGeom>
          <a:gradFill>
            <a:gsLst>
              <a:gs pos="0">
                <a:schemeClr val="accent1">
                  <a:alpha val="30000"/>
                </a:schemeClr>
              </a:gs>
              <a:gs pos="100000">
                <a:schemeClr val="accent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占位符 5">
            <a:extLst>
              <a:ext uri="{FF2B5EF4-FFF2-40B4-BE49-F238E27FC236}">
                <a16:creationId xmlns:a16="http://schemas.microsoft.com/office/drawing/2014/main" id="{1D99E3FC-38BC-4A17-A422-48BC9187F2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234" r="7944" b="9290"/>
          <a:stretch/>
        </p:blipFill>
        <p:spPr>
          <a:xfrm>
            <a:off x="0" y="0"/>
            <a:ext cx="12192000" cy="6858000"/>
          </a:xfrm>
          <a:prstGeom prst="rect">
            <a:avLst/>
          </a:prstGeom>
        </p:spPr>
      </p:pic>
    </p:spTree>
    <p:extLst>
      <p:ext uri="{BB962C8B-B14F-4D97-AF65-F5344CB8AC3E}">
        <p14:creationId xmlns:p14="http://schemas.microsoft.com/office/powerpoint/2010/main" val="99624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节标题">
    <p:bg>
      <p:bgPr>
        <a:solidFill>
          <a:schemeClr val="bg1"/>
        </a:solidFill>
        <a:effectLst/>
      </p:bgPr>
    </p:bg>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574C9282-4E92-4A3B-BAFD-346269E520B1}"/>
              </a:ext>
            </a:extLst>
          </p:cNvPr>
          <p:cNvSpPr>
            <a:spLocks noGrp="1"/>
          </p:cNvSpPr>
          <p:nvPr>
            <p:ph type="pic" sz="quarter" idx="10"/>
          </p:nvPr>
        </p:nvSpPr>
        <p:spPr>
          <a:xfrm>
            <a:off x="812800" y="4241800"/>
            <a:ext cx="2895600" cy="1930400"/>
          </a:xfrm>
          <a:custGeom>
            <a:avLst/>
            <a:gdLst>
              <a:gd name="connsiteX0" fmla="*/ 0 w 2171700"/>
              <a:gd name="connsiteY0" fmla="*/ 0 h 1447800"/>
              <a:gd name="connsiteX1" fmla="*/ 2171700 w 2171700"/>
              <a:gd name="connsiteY1" fmla="*/ 0 h 1447800"/>
              <a:gd name="connsiteX2" fmla="*/ 2171700 w 2171700"/>
              <a:gd name="connsiteY2" fmla="*/ 1447800 h 1447800"/>
              <a:gd name="connsiteX3" fmla="*/ 0 w 2171700"/>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171700" h="1447800">
                <a:moveTo>
                  <a:pt x="0" y="0"/>
                </a:moveTo>
                <a:lnTo>
                  <a:pt x="2171700" y="0"/>
                </a:lnTo>
                <a:lnTo>
                  <a:pt x="2171700" y="1447800"/>
                </a:lnTo>
                <a:lnTo>
                  <a:pt x="0" y="1447800"/>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86F933BF-D587-4126-BF92-74740B1F759C}"/>
              </a:ext>
            </a:extLst>
          </p:cNvPr>
          <p:cNvSpPr>
            <a:spLocks noGrp="1"/>
          </p:cNvSpPr>
          <p:nvPr>
            <p:ph type="pic" sz="quarter" idx="11"/>
          </p:nvPr>
        </p:nvSpPr>
        <p:spPr>
          <a:xfrm>
            <a:off x="3962400" y="4241800"/>
            <a:ext cx="2895600" cy="1930400"/>
          </a:xfrm>
          <a:custGeom>
            <a:avLst/>
            <a:gdLst>
              <a:gd name="connsiteX0" fmla="*/ 0 w 2171700"/>
              <a:gd name="connsiteY0" fmla="*/ 0 h 1447800"/>
              <a:gd name="connsiteX1" fmla="*/ 2171700 w 2171700"/>
              <a:gd name="connsiteY1" fmla="*/ 0 h 1447800"/>
              <a:gd name="connsiteX2" fmla="*/ 2171700 w 2171700"/>
              <a:gd name="connsiteY2" fmla="*/ 1447800 h 1447800"/>
              <a:gd name="connsiteX3" fmla="*/ 0 w 2171700"/>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171700" h="1447800">
                <a:moveTo>
                  <a:pt x="0" y="0"/>
                </a:moveTo>
                <a:lnTo>
                  <a:pt x="2171700" y="0"/>
                </a:lnTo>
                <a:lnTo>
                  <a:pt x="2171700" y="1447800"/>
                </a:lnTo>
                <a:lnTo>
                  <a:pt x="0" y="1447800"/>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029B7002-DA05-418B-AFC6-6AD34923467C}"/>
              </a:ext>
            </a:extLst>
          </p:cNvPr>
          <p:cNvSpPr>
            <a:spLocks noGrp="1"/>
          </p:cNvSpPr>
          <p:nvPr>
            <p:ph type="pic" sz="quarter" idx="12"/>
          </p:nvPr>
        </p:nvSpPr>
        <p:spPr>
          <a:xfrm>
            <a:off x="7010401" y="1466850"/>
            <a:ext cx="4533900" cy="2444750"/>
          </a:xfrm>
          <a:custGeom>
            <a:avLst/>
            <a:gdLst>
              <a:gd name="connsiteX0" fmla="*/ 0 w 3400425"/>
              <a:gd name="connsiteY0" fmla="*/ 0 h 2266950"/>
              <a:gd name="connsiteX1" fmla="*/ 3400425 w 3400425"/>
              <a:gd name="connsiteY1" fmla="*/ 0 h 2266950"/>
              <a:gd name="connsiteX2" fmla="*/ 3400425 w 3400425"/>
              <a:gd name="connsiteY2" fmla="*/ 2266950 h 2266950"/>
              <a:gd name="connsiteX3" fmla="*/ 0 w 3400425"/>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3400425" h="2266950">
                <a:moveTo>
                  <a:pt x="0" y="0"/>
                </a:moveTo>
                <a:lnTo>
                  <a:pt x="3400425" y="0"/>
                </a:lnTo>
                <a:lnTo>
                  <a:pt x="3400425" y="2266950"/>
                </a:lnTo>
                <a:lnTo>
                  <a:pt x="0" y="22669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3607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1000"/>
                            </p:stCondLst>
                            <p:childTnLst>
                              <p:par>
                                <p:cTn id="13" presetID="16" presetClass="entr" presetSubtype="21" fill="hold" grpId="0" nodeType="afterEffect" nodePh="1">
                                  <p:stCondLst>
                                    <p:cond delay="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3" name="矩形 2">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8" name="图片占位符 6">
            <a:extLst>
              <a:ext uri="{FF2B5EF4-FFF2-40B4-BE49-F238E27FC236}">
                <a16:creationId xmlns:a16="http://schemas.microsoft.com/office/drawing/2014/main" id="{6763505B-8236-4666-837B-BD1A6AE34D05}"/>
              </a:ext>
            </a:extLst>
          </p:cNvPr>
          <p:cNvSpPr>
            <a:spLocks noGrp="1"/>
          </p:cNvSpPr>
          <p:nvPr>
            <p:ph type="pic" sz="quarter" idx="10"/>
          </p:nvPr>
        </p:nvSpPr>
        <p:spPr>
          <a:xfrm>
            <a:off x="6892616" y="1550437"/>
            <a:ext cx="4565278" cy="4114800"/>
          </a:xfrm>
          <a:custGeom>
            <a:avLst/>
            <a:gdLst>
              <a:gd name="connsiteX0" fmla="*/ 2528841 w 6734909"/>
              <a:gd name="connsiteY0" fmla="*/ 0 h 6070342"/>
              <a:gd name="connsiteX1" fmla="*/ 6734909 w 6734909"/>
              <a:gd name="connsiteY1" fmla="*/ 0 h 6070342"/>
              <a:gd name="connsiteX2" fmla="*/ 6734909 w 6734909"/>
              <a:gd name="connsiteY2" fmla="*/ 6070342 h 6070342"/>
              <a:gd name="connsiteX3" fmla="*/ 2495286 w 6734909"/>
              <a:gd name="connsiteY3" fmla="*/ 6070342 h 6070342"/>
              <a:gd name="connsiteX4" fmla="*/ 1983904 w 6734909"/>
              <a:gd name="connsiteY4" fmla="*/ 5840228 h 6070342"/>
              <a:gd name="connsiteX5" fmla="*/ 1582154 w 6734909"/>
              <a:gd name="connsiteY5" fmla="*/ 5659447 h 6070342"/>
              <a:gd name="connsiteX6" fmla="*/ 0 w 6734909"/>
              <a:gd name="connsiteY6" fmla="*/ 3036830 h 6070342"/>
              <a:gd name="connsiteX7" fmla="*/ 1526107 w 6734909"/>
              <a:gd name="connsiteY7" fmla="*/ 474196 h 6070342"/>
              <a:gd name="connsiteX8" fmla="*/ 1983904 w 6734909"/>
              <a:gd name="connsiteY8" fmla="*/ 257702 h 607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34909" h="6070342">
                <a:moveTo>
                  <a:pt x="2528841" y="0"/>
                </a:moveTo>
                <a:lnTo>
                  <a:pt x="6734909" y="0"/>
                </a:lnTo>
                <a:lnTo>
                  <a:pt x="6734909" y="6070342"/>
                </a:lnTo>
                <a:lnTo>
                  <a:pt x="2495286" y="6070342"/>
                </a:lnTo>
                <a:lnTo>
                  <a:pt x="1983904" y="5840228"/>
                </a:lnTo>
                <a:lnTo>
                  <a:pt x="1582154" y="5659447"/>
                </a:lnTo>
                <a:lnTo>
                  <a:pt x="0" y="3036830"/>
                </a:lnTo>
                <a:lnTo>
                  <a:pt x="1526107" y="474196"/>
                </a:lnTo>
                <a:lnTo>
                  <a:pt x="1983904" y="257702"/>
                </a:lnTo>
                <a:close/>
              </a:path>
            </a:pathLst>
          </a:custGeom>
        </p:spPr>
      </p:sp>
    </p:spTree>
    <p:extLst>
      <p:ext uri="{BB962C8B-B14F-4D97-AF65-F5344CB8AC3E}">
        <p14:creationId xmlns:p14="http://schemas.microsoft.com/office/powerpoint/2010/main" val="208536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0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8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矩形 2">
            <a:extLst>
              <a:ext uri="{FF2B5EF4-FFF2-40B4-BE49-F238E27FC236}">
                <a16:creationId xmlns:a16="http://schemas.microsoft.com/office/drawing/2014/main" id="{C601F188-D72C-4D4B-9F32-8A9536FA8516}"/>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82661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矩形 6">
            <a:extLst>
              <a:ext uri="{FF2B5EF4-FFF2-40B4-BE49-F238E27FC236}">
                <a16:creationId xmlns:a16="http://schemas.microsoft.com/office/drawing/2014/main" id="{8289A45E-A6D0-4936-AA0B-344C6675BDAA}"/>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29596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0A0EF643-CDBD-45C0-9A15-9537830847D1}"/>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a:extLst>
              <a:ext uri="{FF2B5EF4-FFF2-40B4-BE49-F238E27FC236}">
                <a16:creationId xmlns:a16="http://schemas.microsoft.com/office/drawing/2014/main" id="{9643FBB6-3649-409B-B354-54D19325ECF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矩形 5">
            <a:extLst>
              <a:ext uri="{FF2B5EF4-FFF2-40B4-BE49-F238E27FC236}">
                <a16:creationId xmlns:a16="http://schemas.microsoft.com/office/drawing/2014/main" id="{C087AA50-0B18-4F37-ACE4-B2AD85F7E579}"/>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10518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CB790D-A6A3-4DF5-A838-3B9F9E5790FB}"/>
              </a:ext>
            </a:extLst>
          </p:cNvPr>
          <p:cNvSpPr txBox="1"/>
          <p:nvPr userDrawn="1"/>
        </p:nvSpPr>
        <p:spPr>
          <a:xfrm>
            <a:off x="1591321" y="3733800"/>
            <a:ext cx="3056879" cy="461665"/>
          </a:xfrm>
          <a:prstGeom prst="rect">
            <a:avLst/>
          </a:prstGeom>
          <a:noFill/>
        </p:spPr>
        <p:txBody>
          <a:bodyPr wrap="square" rtlCol="0">
            <a:spAutoFit/>
          </a:bodyPr>
          <a:lstStyle/>
          <a:p>
            <a:pPr fontAlgn="base"/>
            <a:r>
              <a:rPr lang="zh-CN" altLang="en-US"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rPr>
              <a:t> 千图</a:t>
            </a:r>
            <a:r>
              <a:rPr lang="en-US" altLang="zh-CN"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rPr>
              <a:t>: Blu e Drago </a:t>
            </a:r>
            <a:r>
              <a:rPr lang="en-US" altLang="zh-CN" sz="800" b="0" i="0" u="none" strike="noStrike" kern="1200" dirty="0" err="1">
                <a:solidFill>
                  <a:srgbClr val="E6E6E6">
                    <a:alpha val="0"/>
                  </a:srgbClr>
                </a:solidFill>
                <a:effectLst/>
                <a:latin typeface="思源黑体 CN Regular" panose="020B0500000000000000" pitchFamily="34" charset="-122"/>
                <a:ea typeface="思源黑体 CN Regular" panose="020B0500000000000000" pitchFamily="34" charset="-122"/>
                <a:cs typeface="+mn-cs"/>
              </a:rPr>
              <a:t>nfly</a:t>
            </a:r>
            <a:endParaRPr lang="en-US" altLang="zh-CN"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endParaRPr>
          </a:p>
          <a:p>
            <a:br>
              <a:rPr lang="en-US" altLang="zh-CN" sz="800" dirty="0">
                <a:solidFill>
                  <a:srgbClr val="E6E6E6">
                    <a:alpha val="0"/>
                  </a:srgbClr>
                </a:solidFill>
                <a:latin typeface="思源黑体 CN Regular" panose="020B0500000000000000" pitchFamily="34" charset="-122"/>
                <a:ea typeface="思源黑体 CN Regular" panose="020B0500000000000000" pitchFamily="34" charset="-122"/>
              </a:rPr>
            </a:br>
            <a:r>
              <a:rPr lang="en-US" altLang="zh-CN" sz="800" dirty="0">
                <a:solidFill>
                  <a:srgbClr val="E6E6E6">
                    <a:alpha val="0"/>
                  </a:srgbClr>
                </a:solidFill>
                <a:latin typeface="思源黑体 CN Regular" panose="020B0500000000000000" pitchFamily="34" charset="-122"/>
                <a:ea typeface="思源黑体 CN Regular" panose="020B0500000000000000" pitchFamily="34" charset="-122"/>
              </a:rPr>
              <a:t>DESIGN</a:t>
            </a:r>
            <a:endParaRPr lang="zh-CN" altLang="en-US" sz="800" dirty="0">
              <a:solidFill>
                <a:srgbClr val="E6E6E6">
                  <a:alpha val="0"/>
                </a:srgbClr>
              </a:solidFill>
              <a:latin typeface="思源黑体 CN Regular" panose="020B0500000000000000" pitchFamily="34" charset="-122"/>
              <a:ea typeface="思源黑体 CN Regular" panose="020B0500000000000000" pitchFamily="34" charset="-122"/>
            </a:endParaRPr>
          </a:p>
        </p:txBody>
      </p:sp>
      <p:sp>
        <p:nvSpPr>
          <p:cNvPr id="3" name="8435759">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5" name="文本框 4">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文本框 6">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8" name="矩形 7">
            <a:extLst>
              <a:ext uri="{FF2B5EF4-FFF2-40B4-BE49-F238E27FC236}">
                <a16:creationId xmlns:a16="http://schemas.microsoft.com/office/drawing/2014/main" id="{343A6E06-FE3A-44B6-BF0D-FD49CBA996A5}"/>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47145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文本框 2">
            <a:extLst>
              <a:ext uri="{FF2B5EF4-FFF2-40B4-BE49-F238E27FC236}">
                <a16:creationId xmlns:a16="http://schemas.microsoft.com/office/drawing/2014/main" id="{70C68887-BEB9-48B3-9D32-2D9741925CFB}"/>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3DA84732-7AEF-4010-B554-4E6548B2394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矩形 4">
            <a:extLst>
              <a:ext uri="{FF2B5EF4-FFF2-40B4-BE49-F238E27FC236}">
                <a16:creationId xmlns:a16="http://schemas.microsoft.com/office/drawing/2014/main" id="{21E30BAC-3EFA-4972-B62C-AF8DE118CE80}"/>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03318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11" name="图片占位符 12">
            <a:extLst>
              <a:ext uri="{FF2B5EF4-FFF2-40B4-BE49-F238E27FC236}">
                <a16:creationId xmlns:a16="http://schemas.microsoft.com/office/drawing/2014/main" id="{01DDB2F2-7ED1-43DB-A8CF-3A9C73050222}"/>
              </a:ext>
            </a:extLst>
          </p:cNvPr>
          <p:cNvPicPr>
            <a:picLocks noChangeAspect="1"/>
          </p:cNvPicPr>
          <p:nvPr userDrawn="1"/>
        </p:nvPicPr>
        <p:blipFill>
          <a:blip r:embed="rId2">
            <a:extLst>
              <a:ext uri="{28A0092B-C50C-407E-A947-70E740481C1C}">
                <a14:useLocalDpi xmlns:a14="http://schemas.microsoft.com/office/drawing/2010/main" val="0"/>
              </a:ext>
            </a:extLst>
          </a:blip>
          <a:srcRect t="18645" b="18645"/>
          <a:stretch>
            <a:fillRect/>
          </a:stretch>
        </p:blipFill>
        <p:spPr>
          <a:xfrm>
            <a:off x="0" y="0"/>
            <a:ext cx="12192000" cy="6858000"/>
          </a:xfrm>
          <a:prstGeom prst="rect">
            <a:avLst/>
          </a:prstGeom>
        </p:spPr>
      </p:pic>
      <p:sp>
        <p:nvSpPr>
          <p:cNvPr id="3" name="Template from Qian t u 8 4 3 5 7 5 9">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Template from Qian t u 8 4 3 5 7 5 9">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矩形 6">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8" name="矩形 7">
            <a:extLst>
              <a:ext uri="{FF2B5EF4-FFF2-40B4-BE49-F238E27FC236}">
                <a16:creationId xmlns:a16="http://schemas.microsoft.com/office/drawing/2014/main" id="{1897AC43-4CC1-43DE-88E6-BA235FADB3B0}"/>
              </a:ext>
            </a:extLst>
          </p:cNvPr>
          <p:cNvSpPr/>
          <p:nvPr userDrawn="1"/>
        </p:nvSpPr>
        <p:spPr>
          <a:xfrm>
            <a:off x="0" y="0"/>
            <a:ext cx="12192000" cy="40597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61536760">
            <a:extLst>
              <a:ext uri="{FF2B5EF4-FFF2-40B4-BE49-F238E27FC236}">
                <a16:creationId xmlns:a16="http://schemas.microsoft.com/office/drawing/2014/main" id="{D6E5AE98-C67B-487A-BD47-D526D0DBAB69}"/>
              </a:ext>
            </a:extLst>
          </p:cNvPr>
          <p:cNvSpPr/>
          <p:nvPr userDrawn="1"/>
        </p:nvSpPr>
        <p:spPr>
          <a:xfrm>
            <a:off x="2324100" y="3601895"/>
            <a:ext cx="5177846" cy="2215991"/>
          </a:xfrm>
          <a:prstGeom prst="rect">
            <a:avLst/>
          </a:prstGeom>
          <a:noFill/>
        </p:spPr>
        <p:txBody>
          <a:bodyPr wrap="square">
            <a:spAutoFit/>
          </a:bodyPr>
          <a:lstStyle/>
          <a:p>
            <a:pPr algn="dist" defTabSz="914400">
              <a:spcBef>
                <a:spcPct val="0"/>
              </a:spcBef>
            </a:pPr>
            <a:r>
              <a:rPr lang="en-US" altLang="zh-CN" sz="13800" b="1" spc="-300" dirty="0">
                <a:ln>
                  <a:gradFill flip="none" rotWithShape="1">
                    <a:gsLst>
                      <a:gs pos="0">
                        <a:schemeClr val="accent1">
                          <a:lumMod val="67000"/>
                        </a:schemeClr>
                      </a:gs>
                      <a:gs pos="87000">
                        <a:schemeClr val="accent1">
                          <a:lumMod val="60000"/>
                          <a:lumOff val="40000"/>
                          <a:alpha val="73000"/>
                        </a:schemeClr>
                      </a:gs>
                    </a:gsLst>
                    <a:lin ang="21594000" scaled="0"/>
                    <a:tileRect/>
                  </a:gradFill>
                </a:ln>
                <a:blipFill dpi="0" rotWithShape="1">
                  <a:blip r:embed="rId3">
                    <a:alphaModFix amt="82000"/>
                  </a:blip>
                  <a:srcRect/>
                  <a:stretch>
                    <a:fillRect l="-9505" t="-18266" r="-5076" b="-55174"/>
                  </a:stretch>
                </a:blipFill>
                <a:effectLst/>
                <a:latin typeface="字魂95号-手刻宋" panose="00000500000000000000" pitchFamily="2" charset="-122"/>
                <a:ea typeface="字魂95号-手刻宋" panose="00000500000000000000" pitchFamily="2" charset="-122"/>
                <a:cs typeface="+mj-cs"/>
              </a:rPr>
              <a:t>PART</a:t>
            </a:r>
            <a:endParaRPr lang="zh-CN" altLang="en-US" sz="13800" b="1" spc="-300" dirty="0">
              <a:ln>
                <a:gradFill flip="none" rotWithShape="1">
                  <a:gsLst>
                    <a:gs pos="0">
                      <a:schemeClr val="accent1">
                        <a:lumMod val="67000"/>
                      </a:schemeClr>
                    </a:gs>
                    <a:gs pos="87000">
                      <a:schemeClr val="accent1">
                        <a:lumMod val="60000"/>
                        <a:lumOff val="40000"/>
                        <a:alpha val="73000"/>
                      </a:schemeClr>
                    </a:gs>
                  </a:gsLst>
                  <a:lin ang="21594000" scaled="0"/>
                  <a:tileRect/>
                </a:gradFill>
              </a:ln>
              <a:blipFill dpi="0" rotWithShape="1">
                <a:blip r:embed="rId3">
                  <a:alphaModFix amt="82000"/>
                </a:blip>
                <a:srcRect/>
                <a:stretch>
                  <a:fillRect l="-9505" t="-18266" r="-5076" b="-55174"/>
                </a:stretch>
              </a:blipFill>
              <a:effectLst/>
              <a:latin typeface="字魂95号-手刻宋" panose="00000500000000000000" pitchFamily="2" charset="-122"/>
              <a:ea typeface="字魂95号-手刻宋" panose="00000500000000000000" pitchFamily="2" charset="-122"/>
              <a:cs typeface="+mj-cs"/>
            </a:endParaRPr>
          </a:p>
        </p:txBody>
      </p:sp>
      <p:cxnSp>
        <p:nvCxnSpPr>
          <p:cNvPr id="10" name="直接连接符 9">
            <a:extLst>
              <a:ext uri="{FF2B5EF4-FFF2-40B4-BE49-F238E27FC236}">
                <a16:creationId xmlns:a16="http://schemas.microsoft.com/office/drawing/2014/main" id="{E9FA5EAE-2BA1-4762-BB0D-F67BF635DA88}"/>
              </a:ext>
            </a:extLst>
          </p:cNvPr>
          <p:cNvCxnSpPr>
            <a:cxnSpLocks/>
          </p:cNvCxnSpPr>
          <p:nvPr userDrawn="1"/>
        </p:nvCxnSpPr>
        <p:spPr>
          <a:xfrm flipV="1">
            <a:off x="7501946" y="1"/>
            <a:ext cx="4690054" cy="4777772"/>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82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文本框 2">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文本框 3">
            <a:extLst>
              <a:ext uri="{FF2B5EF4-FFF2-40B4-BE49-F238E27FC236}">
                <a16:creationId xmlns:a16="http://schemas.microsoft.com/office/drawing/2014/main" id="{0A0EF643-CDBD-45C0-9A15-9537830847D1}"/>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a:extLst>
              <a:ext uri="{FF2B5EF4-FFF2-40B4-BE49-F238E27FC236}">
                <a16:creationId xmlns:a16="http://schemas.microsoft.com/office/drawing/2014/main" id="{9643FBB6-3649-409B-B354-54D19325ECF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矩形 5">
            <a:extLst>
              <a:ext uri="{FF2B5EF4-FFF2-40B4-BE49-F238E27FC236}">
                <a16:creationId xmlns:a16="http://schemas.microsoft.com/office/drawing/2014/main" id="{C087AA50-0B18-4F37-ACE4-B2AD85F7E579}"/>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79837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8435759">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文本框 6">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8" name="矩形 7">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182619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8435759">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文本框 6">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8" name="矩形 7">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349841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3" name="文本框 2">
            <a:extLst>
              <a:ext uri="{FF2B5EF4-FFF2-40B4-BE49-F238E27FC236}">
                <a16:creationId xmlns:a16="http://schemas.microsoft.com/office/drawing/2014/main" id="{70C68887-BEB9-48B3-9D32-2D9741925CFB}"/>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4" name="文本框 3">
            <a:extLst>
              <a:ext uri="{FF2B5EF4-FFF2-40B4-BE49-F238E27FC236}">
                <a16:creationId xmlns:a16="http://schemas.microsoft.com/office/drawing/2014/main" id="{3DA84732-7AEF-4010-B554-4E6548B2394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5" name="矩形 4">
            <a:extLst>
              <a:ext uri="{FF2B5EF4-FFF2-40B4-BE49-F238E27FC236}">
                <a16:creationId xmlns:a16="http://schemas.microsoft.com/office/drawing/2014/main" id="{21E30BAC-3EFA-4972-B62C-AF8DE118CE80}"/>
              </a:ext>
            </a:extLst>
          </p:cNvPr>
          <p:cNvSpPr/>
          <p:nvPr userDrawn="1"/>
        </p:nvSpPr>
        <p:spPr>
          <a:xfrm>
            <a:off x="-15098004" y="6488668"/>
            <a:ext cx="1197764" cy="369332"/>
          </a:xfrm>
          <a:prstGeom prst="rect">
            <a:avLst/>
          </a:prstGeom>
        </p:spPr>
        <p:txBody>
          <a:bodyPr wrap="none">
            <a:spAutoFit/>
          </a:bodyPr>
          <a:lstStyle/>
          <a:p>
            <a:r>
              <a:rPr lang="en-US" altLang="zh-CN" dirty="0">
                <a:solidFill>
                  <a:srgbClr val="CCD1D4"/>
                </a:solidFill>
              </a:rPr>
              <a:t>61536760</a:t>
            </a:r>
            <a:endParaRPr lang="zh-CN" altLang="en-US" dirty="0">
              <a:solidFill>
                <a:srgbClr val="CCD1D4"/>
              </a:solidFill>
            </a:endParaRPr>
          </a:p>
        </p:txBody>
      </p:sp>
    </p:spTree>
    <p:extLst>
      <p:ext uri="{BB962C8B-B14F-4D97-AF65-F5344CB8AC3E}">
        <p14:creationId xmlns:p14="http://schemas.microsoft.com/office/powerpoint/2010/main" val="26009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5934A6-4D03-4450-B2A3-09F505B2F5B9}"/>
              </a:ext>
            </a:extLst>
          </p:cNvPr>
          <p:cNvSpPr>
            <a:spLocks noGrp="1"/>
          </p:cNvSpPr>
          <p:nvPr>
            <p:ph type="pic" sz="quarter" idx="10"/>
          </p:nvPr>
        </p:nvSpPr>
        <p:spPr>
          <a:xfrm>
            <a:off x="3790950" y="1386952"/>
            <a:ext cx="2787515" cy="2787515"/>
          </a:xfrm>
          <a:custGeom>
            <a:avLst/>
            <a:gdLst>
              <a:gd name="connsiteX0" fmla="*/ 1828162 w 3229798"/>
              <a:gd name="connsiteY0" fmla="*/ 71 h 3229798"/>
              <a:gd name="connsiteX1" fmla="*/ 2552217 w 3229798"/>
              <a:gd name="connsiteY1" fmla="*/ 417629 h 3229798"/>
              <a:gd name="connsiteX2" fmla="*/ 3125377 w 3229798"/>
              <a:gd name="connsiteY2" fmla="*/ 1440318 h 3229798"/>
              <a:gd name="connsiteX3" fmla="*/ 2812170 w 3229798"/>
              <a:gd name="connsiteY3" fmla="*/ 2552217 h 3229798"/>
              <a:gd name="connsiteX4" fmla="*/ 1789481 w 3229798"/>
              <a:gd name="connsiteY4" fmla="*/ 3125377 h 3229798"/>
              <a:gd name="connsiteX5" fmla="*/ 677581 w 3229798"/>
              <a:gd name="connsiteY5" fmla="*/ 2812170 h 3229798"/>
              <a:gd name="connsiteX6" fmla="*/ 104422 w 3229798"/>
              <a:gd name="connsiteY6" fmla="*/ 1789481 h 3229798"/>
              <a:gd name="connsiteX7" fmla="*/ 417629 w 3229798"/>
              <a:gd name="connsiteY7" fmla="*/ 677581 h 3229798"/>
              <a:gd name="connsiteX8" fmla="*/ 1440318 w 3229798"/>
              <a:gd name="connsiteY8" fmla="*/ 104421 h 3229798"/>
              <a:gd name="connsiteX9" fmla="*/ 1828162 w 3229798"/>
              <a:gd name="connsiteY9" fmla="*/ 71 h 322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9798" h="3229798">
                <a:moveTo>
                  <a:pt x="1828162" y="71"/>
                </a:moveTo>
                <a:cubicBezTo>
                  <a:pt x="2117907" y="-3752"/>
                  <a:pt x="2400587" y="147075"/>
                  <a:pt x="2552217" y="417629"/>
                </a:cubicBezTo>
                <a:lnTo>
                  <a:pt x="3125377" y="1440318"/>
                </a:lnTo>
                <a:cubicBezTo>
                  <a:pt x="3345930" y="1833850"/>
                  <a:pt x="3205702" y="2331664"/>
                  <a:pt x="2812170" y="2552217"/>
                </a:cubicBezTo>
                <a:lnTo>
                  <a:pt x="1789481" y="3125377"/>
                </a:lnTo>
                <a:cubicBezTo>
                  <a:pt x="1395949" y="3345929"/>
                  <a:pt x="898134" y="3205702"/>
                  <a:pt x="677581" y="2812170"/>
                </a:cubicBezTo>
                <a:lnTo>
                  <a:pt x="104422" y="1789481"/>
                </a:lnTo>
                <a:cubicBezTo>
                  <a:pt x="-116131" y="1395949"/>
                  <a:pt x="24097" y="898134"/>
                  <a:pt x="417629" y="677581"/>
                </a:cubicBezTo>
                <a:lnTo>
                  <a:pt x="1440318" y="104421"/>
                </a:lnTo>
                <a:cubicBezTo>
                  <a:pt x="1563297" y="35499"/>
                  <a:pt x="1696459" y="1809"/>
                  <a:pt x="1828162" y="71"/>
                </a:cubicBezTo>
                <a:close/>
              </a:path>
            </a:pathLst>
          </a:custGeom>
        </p:spPr>
        <p:txBody>
          <a:bodyPr wrap="square">
            <a:noAutofit/>
          </a:bodyPr>
          <a:lstStyle>
            <a:lvl1pPr>
              <a:defRPr sz="1800"/>
            </a:lvl1pPr>
          </a:lstStyle>
          <a:p>
            <a:endParaRPr lang="en-US"/>
          </a:p>
        </p:txBody>
      </p:sp>
      <p:sp>
        <p:nvSpPr>
          <p:cNvPr id="14" name="Picture Placeholder 13">
            <a:extLst>
              <a:ext uri="{FF2B5EF4-FFF2-40B4-BE49-F238E27FC236}">
                <a16:creationId xmlns:a16="http://schemas.microsoft.com/office/drawing/2014/main" id="{206EDBFA-1BF4-4B08-84EA-499E641155BD}"/>
              </a:ext>
            </a:extLst>
          </p:cNvPr>
          <p:cNvSpPr>
            <a:spLocks noGrp="1"/>
          </p:cNvSpPr>
          <p:nvPr>
            <p:ph type="pic" sz="quarter" idx="11"/>
          </p:nvPr>
        </p:nvSpPr>
        <p:spPr>
          <a:xfrm>
            <a:off x="5301908" y="3585878"/>
            <a:ext cx="2197205" cy="2197205"/>
          </a:xfrm>
          <a:custGeom>
            <a:avLst/>
            <a:gdLst>
              <a:gd name="connsiteX0" fmla="*/ 1216784 w 2197205"/>
              <a:gd name="connsiteY0" fmla="*/ 1058 h 2197205"/>
              <a:gd name="connsiteX1" fmla="*/ 1297259 w 2197205"/>
              <a:gd name="connsiteY1" fmla="*/ 1930 h 2197205"/>
              <a:gd name="connsiteX2" fmla="*/ 1736253 w 2197205"/>
              <a:gd name="connsiteY2" fmla="*/ 284110 h 2197205"/>
              <a:gd name="connsiteX3" fmla="*/ 2126169 w 2197205"/>
              <a:gd name="connsiteY3" fmla="*/ 979837 h 2197205"/>
              <a:gd name="connsiteX4" fmla="*/ 1913096 w 2197205"/>
              <a:gd name="connsiteY4" fmla="*/ 1736253 h 2197205"/>
              <a:gd name="connsiteX5" fmla="*/ 1217370 w 2197205"/>
              <a:gd name="connsiteY5" fmla="*/ 2126169 h 2197205"/>
              <a:gd name="connsiteX6" fmla="*/ 460954 w 2197205"/>
              <a:gd name="connsiteY6" fmla="*/ 1913096 h 2197205"/>
              <a:gd name="connsiteX7" fmla="*/ 71038 w 2197205"/>
              <a:gd name="connsiteY7" fmla="*/ 1217370 h 2197205"/>
              <a:gd name="connsiteX8" fmla="*/ 284110 w 2197205"/>
              <a:gd name="connsiteY8" fmla="*/ 460954 h 2197205"/>
              <a:gd name="connsiteX9" fmla="*/ 979837 w 2197205"/>
              <a:gd name="connsiteY9" fmla="*/ 71038 h 2197205"/>
              <a:gd name="connsiteX10" fmla="*/ 1216784 w 2197205"/>
              <a:gd name="connsiteY10" fmla="*/ 1058 h 21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7205" h="2197205">
                <a:moveTo>
                  <a:pt x="1216784" y="1058"/>
                </a:moveTo>
                <a:cubicBezTo>
                  <a:pt x="1243698" y="-608"/>
                  <a:pt x="1270595" y="-297"/>
                  <a:pt x="1297259" y="1930"/>
                </a:cubicBezTo>
                <a:cubicBezTo>
                  <a:pt x="1475023" y="16777"/>
                  <a:pt x="1642477" y="116787"/>
                  <a:pt x="1736253" y="284110"/>
                </a:cubicBezTo>
                <a:lnTo>
                  <a:pt x="2126169" y="979837"/>
                </a:lnTo>
                <a:cubicBezTo>
                  <a:pt x="2276209" y="1247554"/>
                  <a:pt x="2180813" y="1586212"/>
                  <a:pt x="1913096" y="1736253"/>
                </a:cubicBezTo>
                <a:lnTo>
                  <a:pt x="1217370" y="2126169"/>
                </a:lnTo>
                <a:cubicBezTo>
                  <a:pt x="949653" y="2276209"/>
                  <a:pt x="610994" y="2180813"/>
                  <a:pt x="460954" y="1913096"/>
                </a:cubicBezTo>
                <a:lnTo>
                  <a:pt x="71038" y="1217370"/>
                </a:lnTo>
                <a:cubicBezTo>
                  <a:pt x="-79003" y="949653"/>
                  <a:pt x="16393" y="610994"/>
                  <a:pt x="284110" y="460954"/>
                </a:cubicBezTo>
                <a:lnTo>
                  <a:pt x="979837" y="71038"/>
                </a:lnTo>
                <a:cubicBezTo>
                  <a:pt x="1055133" y="28839"/>
                  <a:pt x="1136040" y="6055"/>
                  <a:pt x="1216784" y="1058"/>
                </a:cubicBezTo>
                <a:close/>
              </a:path>
            </a:pathLst>
          </a:custGeom>
        </p:spPr>
        <p:txBody>
          <a:bodyPr wrap="square">
            <a:noAutofit/>
          </a:bodyPr>
          <a:lstStyle>
            <a:lvl1pPr>
              <a:defRPr sz="1800"/>
            </a:lvl1pPr>
          </a:lstStyle>
          <a:p>
            <a:endParaRPr lang="en-US"/>
          </a:p>
        </p:txBody>
      </p:sp>
      <p:sp>
        <p:nvSpPr>
          <p:cNvPr id="17" name="Picture Placeholder 16">
            <a:extLst>
              <a:ext uri="{FF2B5EF4-FFF2-40B4-BE49-F238E27FC236}">
                <a16:creationId xmlns:a16="http://schemas.microsoft.com/office/drawing/2014/main" id="{64603C3D-F40E-4011-9619-3FC656F2C7A8}"/>
              </a:ext>
            </a:extLst>
          </p:cNvPr>
          <p:cNvSpPr>
            <a:spLocks noGrp="1"/>
          </p:cNvSpPr>
          <p:nvPr>
            <p:ph type="pic" sz="quarter" idx="12"/>
          </p:nvPr>
        </p:nvSpPr>
        <p:spPr>
          <a:xfrm>
            <a:off x="3480502" y="4434020"/>
            <a:ext cx="1925688" cy="1925688"/>
          </a:xfrm>
          <a:custGeom>
            <a:avLst/>
            <a:gdLst>
              <a:gd name="connsiteX0" fmla="*/ 961532 w 1736286"/>
              <a:gd name="connsiteY0" fmla="*/ 836 h 1736286"/>
              <a:gd name="connsiteX1" fmla="*/ 1025126 w 1736286"/>
              <a:gd name="connsiteY1" fmla="*/ 1526 h 1736286"/>
              <a:gd name="connsiteX2" fmla="*/ 1372030 w 1736286"/>
              <a:gd name="connsiteY2" fmla="*/ 224512 h 1736286"/>
              <a:gd name="connsiteX3" fmla="*/ 1680151 w 1736286"/>
              <a:gd name="connsiteY3" fmla="*/ 774291 h 1736286"/>
              <a:gd name="connsiteX4" fmla="*/ 1511776 w 1736286"/>
              <a:gd name="connsiteY4" fmla="*/ 1372030 h 1736286"/>
              <a:gd name="connsiteX5" fmla="*/ 961996 w 1736286"/>
              <a:gd name="connsiteY5" fmla="*/ 1680151 h 1736286"/>
              <a:gd name="connsiteX6" fmla="*/ 364257 w 1736286"/>
              <a:gd name="connsiteY6" fmla="*/ 1511776 h 1736286"/>
              <a:gd name="connsiteX7" fmla="*/ 56136 w 1736286"/>
              <a:gd name="connsiteY7" fmla="*/ 961996 h 1736286"/>
              <a:gd name="connsiteX8" fmla="*/ 224511 w 1736286"/>
              <a:gd name="connsiteY8" fmla="*/ 364257 h 1736286"/>
              <a:gd name="connsiteX9" fmla="*/ 774291 w 1736286"/>
              <a:gd name="connsiteY9" fmla="*/ 56136 h 1736286"/>
              <a:gd name="connsiteX10" fmla="*/ 961532 w 1736286"/>
              <a:gd name="connsiteY10" fmla="*/ 836 h 17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6286" h="1736286">
                <a:moveTo>
                  <a:pt x="961532" y="836"/>
                </a:moveTo>
                <a:cubicBezTo>
                  <a:pt x="982801" y="-480"/>
                  <a:pt x="1004055" y="-234"/>
                  <a:pt x="1025126" y="1526"/>
                </a:cubicBezTo>
                <a:cubicBezTo>
                  <a:pt x="1165600" y="13258"/>
                  <a:pt x="1297927" y="92289"/>
                  <a:pt x="1372030" y="224512"/>
                </a:cubicBezTo>
                <a:lnTo>
                  <a:pt x="1680151" y="774291"/>
                </a:lnTo>
                <a:cubicBezTo>
                  <a:pt x="1798717" y="985848"/>
                  <a:pt x="1723333" y="1253465"/>
                  <a:pt x="1511776" y="1372030"/>
                </a:cubicBezTo>
                <a:lnTo>
                  <a:pt x="961996" y="1680151"/>
                </a:lnTo>
                <a:cubicBezTo>
                  <a:pt x="750440" y="1798717"/>
                  <a:pt x="482823" y="1723333"/>
                  <a:pt x="364257" y="1511776"/>
                </a:cubicBezTo>
                <a:lnTo>
                  <a:pt x="56136" y="961996"/>
                </a:lnTo>
                <a:cubicBezTo>
                  <a:pt x="-62429" y="750440"/>
                  <a:pt x="12955" y="482823"/>
                  <a:pt x="224511" y="364257"/>
                </a:cubicBezTo>
                <a:lnTo>
                  <a:pt x="774291" y="56136"/>
                </a:lnTo>
                <a:cubicBezTo>
                  <a:pt x="833792" y="22790"/>
                  <a:pt x="897726" y="4785"/>
                  <a:pt x="961532" y="836"/>
                </a:cubicBezTo>
                <a:close/>
              </a:path>
            </a:pathLst>
          </a:custGeom>
        </p:spPr>
        <p:txBody>
          <a:bodyPr wrap="square">
            <a:noAutofit/>
          </a:bodyPr>
          <a:lstStyle>
            <a:lvl1pPr>
              <a:defRPr sz="1800"/>
            </a:lvl1pPr>
          </a:lstStyle>
          <a:p>
            <a:endParaRPr lang="en-US"/>
          </a:p>
        </p:txBody>
      </p:sp>
    </p:spTree>
    <p:extLst>
      <p:ext uri="{BB962C8B-B14F-4D97-AF65-F5344CB8AC3E}">
        <p14:creationId xmlns:p14="http://schemas.microsoft.com/office/powerpoint/2010/main" val="106377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472CBE9-47BA-448B-83F4-F75EA939A4FB}"/>
              </a:ext>
            </a:extLst>
          </p:cNvPr>
          <p:cNvSpPr>
            <a:spLocks noGrp="1"/>
          </p:cNvSpPr>
          <p:nvPr>
            <p:ph type="pic" sz="quarter" idx="10"/>
          </p:nvPr>
        </p:nvSpPr>
        <p:spPr>
          <a:xfrm>
            <a:off x="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5" name="Picture Placeholder 14">
            <a:extLst>
              <a:ext uri="{FF2B5EF4-FFF2-40B4-BE49-F238E27FC236}">
                <a16:creationId xmlns:a16="http://schemas.microsoft.com/office/drawing/2014/main" id="{8E106383-39F3-4D14-8B9C-FA9B4DA58BF2}"/>
              </a:ext>
            </a:extLst>
          </p:cNvPr>
          <p:cNvSpPr>
            <a:spLocks noGrp="1"/>
          </p:cNvSpPr>
          <p:nvPr>
            <p:ph type="pic" sz="quarter" idx="11"/>
          </p:nvPr>
        </p:nvSpPr>
        <p:spPr>
          <a:xfrm>
            <a:off x="24384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7" name="Picture Placeholder 16">
            <a:extLst>
              <a:ext uri="{FF2B5EF4-FFF2-40B4-BE49-F238E27FC236}">
                <a16:creationId xmlns:a16="http://schemas.microsoft.com/office/drawing/2014/main" id="{1EBDE98F-1F5E-4859-92C8-CD15BD516E2B}"/>
              </a:ext>
            </a:extLst>
          </p:cNvPr>
          <p:cNvSpPr>
            <a:spLocks noGrp="1"/>
          </p:cNvSpPr>
          <p:nvPr>
            <p:ph type="pic" sz="quarter" idx="12"/>
          </p:nvPr>
        </p:nvSpPr>
        <p:spPr>
          <a:xfrm>
            <a:off x="73152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6" name="Picture Placeholder 15">
            <a:extLst>
              <a:ext uri="{FF2B5EF4-FFF2-40B4-BE49-F238E27FC236}">
                <a16:creationId xmlns:a16="http://schemas.microsoft.com/office/drawing/2014/main" id="{D3BD587D-8BBF-4ECB-82CF-FD6F61A80AC2}"/>
              </a:ext>
            </a:extLst>
          </p:cNvPr>
          <p:cNvSpPr>
            <a:spLocks noGrp="1"/>
          </p:cNvSpPr>
          <p:nvPr>
            <p:ph type="pic" sz="quarter" idx="13"/>
          </p:nvPr>
        </p:nvSpPr>
        <p:spPr>
          <a:xfrm>
            <a:off x="48768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8" name="Picture Placeholder 17">
            <a:extLst>
              <a:ext uri="{FF2B5EF4-FFF2-40B4-BE49-F238E27FC236}">
                <a16:creationId xmlns:a16="http://schemas.microsoft.com/office/drawing/2014/main" id="{2A188BDA-11F0-41D0-9E86-8DF8163BA9A0}"/>
              </a:ext>
            </a:extLst>
          </p:cNvPr>
          <p:cNvSpPr>
            <a:spLocks noGrp="1"/>
          </p:cNvSpPr>
          <p:nvPr>
            <p:ph type="pic" sz="quarter" idx="14"/>
          </p:nvPr>
        </p:nvSpPr>
        <p:spPr>
          <a:xfrm>
            <a:off x="97536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Tree>
    <p:extLst>
      <p:ext uri="{BB962C8B-B14F-4D97-AF65-F5344CB8AC3E}">
        <p14:creationId xmlns:p14="http://schemas.microsoft.com/office/powerpoint/2010/main" val="322724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6" grpId="0"/>
      <p:bldP spid="18"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328E864-0F00-42BE-8992-79B171BEF3E9}"/>
              </a:ext>
            </a:extLst>
          </p:cNvPr>
          <p:cNvSpPr>
            <a:spLocks noGrp="1"/>
          </p:cNvSpPr>
          <p:nvPr>
            <p:ph type="pic" sz="quarter" idx="10"/>
          </p:nvPr>
        </p:nvSpPr>
        <p:spPr>
          <a:xfrm>
            <a:off x="688731"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3" name="Picture Placeholder 12">
            <a:extLst>
              <a:ext uri="{FF2B5EF4-FFF2-40B4-BE49-F238E27FC236}">
                <a16:creationId xmlns:a16="http://schemas.microsoft.com/office/drawing/2014/main" id="{E037BBEB-E9DA-4A95-94D7-DCA1119FE2A5}"/>
              </a:ext>
            </a:extLst>
          </p:cNvPr>
          <p:cNvSpPr>
            <a:spLocks noGrp="1"/>
          </p:cNvSpPr>
          <p:nvPr>
            <p:ph type="pic" sz="quarter" idx="11"/>
          </p:nvPr>
        </p:nvSpPr>
        <p:spPr>
          <a:xfrm>
            <a:off x="3601916"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4" name="Picture Placeholder 13">
            <a:extLst>
              <a:ext uri="{FF2B5EF4-FFF2-40B4-BE49-F238E27FC236}">
                <a16:creationId xmlns:a16="http://schemas.microsoft.com/office/drawing/2014/main" id="{CBA844E4-F68E-4259-AE36-4DABDB01241F}"/>
              </a:ext>
            </a:extLst>
          </p:cNvPr>
          <p:cNvSpPr>
            <a:spLocks noGrp="1"/>
          </p:cNvSpPr>
          <p:nvPr>
            <p:ph type="pic" sz="quarter" idx="12"/>
          </p:nvPr>
        </p:nvSpPr>
        <p:spPr>
          <a:xfrm>
            <a:off x="6515101"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5" name="Picture Placeholder 14">
            <a:extLst>
              <a:ext uri="{FF2B5EF4-FFF2-40B4-BE49-F238E27FC236}">
                <a16:creationId xmlns:a16="http://schemas.microsoft.com/office/drawing/2014/main" id="{EFE93653-F764-4B4B-8A5D-2916617A83FF}"/>
              </a:ext>
            </a:extLst>
          </p:cNvPr>
          <p:cNvSpPr>
            <a:spLocks noGrp="1"/>
          </p:cNvSpPr>
          <p:nvPr>
            <p:ph type="pic" sz="quarter" idx="13"/>
          </p:nvPr>
        </p:nvSpPr>
        <p:spPr>
          <a:xfrm>
            <a:off x="9428286"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Tree>
    <p:extLst>
      <p:ext uri="{BB962C8B-B14F-4D97-AF65-F5344CB8AC3E}">
        <p14:creationId xmlns:p14="http://schemas.microsoft.com/office/powerpoint/2010/main" val="37583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9" name="文本框 8">
            <a:extLst>
              <a:ext uri="{FF2B5EF4-FFF2-40B4-BE49-F238E27FC236}">
                <a16:creationId xmlns:a16="http://schemas.microsoft.com/office/drawing/2014/main" id="{F8173AC5-DE76-496B-87BE-81B7CD1AD32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10" name="文本框 9">
            <a:extLst>
              <a:ext uri="{FF2B5EF4-FFF2-40B4-BE49-F238E27FC236}">
                <a16:creationId xmlns:a16="http://schemas.microsoft.com/office/drawing/2014/main" id="{F0DED289-F196-41EE-8718-AEF8CFC1C56B}"/>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11" name="矩形 10">
            <a:extLst>
              <a:ext uri="{FF2B5EF4-FFF2-40B4-BE49-F238E27FC236}">
                <a16:creationId xmlns:a16="http://schemas.microsoft.com/office/drawing/2014/main" id="{2C557DC0-406A-4F6C-8986-055ADA64445E}"/>
              </a:ext>
            </a:extLst>
          </p:cNvPr>
          <p:cNvSpPr/>
          <p:nvPr userDrawn="1"/>
        </p:nvSpPr>
        <p:spPr>
          <a:xfrm>
            <a:off x="-401932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2" name="矩形 11">
            <a:extLst>
              <a:ext uri="{FF2B5EF4-FFF2-40B4-BE49-F238E27FC236}">
                <a16:creationId xmlns:a16="http://schemas.microsoft.com/office/drawing/2014/main" id="{A56733D2-D77C-4682-941A-75BE281D13D6}"/>
              </a:ext>
            </a:extLst>
          </p:cNvPr>
          <p:cNvSpPr/>
          <p:nvPr userDrawn="1"/>
        </p:nvSpPr>
        <p:spPr>
          <a:xfrm>
            <a:off x="-414124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3" name="文本框 12">
            <a:extLst>
              <a:ext uri="{FF2B5EF4-FFF2-40B4-BE49-F238E27FC236}">
                <a16:creationId xmlns:a16="http://schemas.microsoft.com/office/drawing/2014/main" id="{7747249D-23D4-4019-B578-13D7646AB683}"/>
              </a:ext>
            </a:extLst>
          </p:cNvPr>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mn-lt"/>
                <a:ea typeface="+mn-ea"/>
                <a:cs typeface="+mn-cs"/>
              </a:rPr>
              <a:t>千图</a:t>
            </a:r>
            <a:r>
              <a:rPr lang="en-US" altLang="zh-CN" sz="800" b="0" i="0" u="none" strike="noStrike" kern="1200" dirty="0">
                <a:solidFill>
                  <a:srgbClr val="E6E6E6"/>
                </a:solidFill>
                <a:effectLst/>
                <a:latin typeface="+mn-lt"/>
                <a:ea typeface="+mn-ea"/>
                <a:cs typeface="+mn-cs"/>
              </a:rPr>
              <a:t>:Blue Dragonfly</a:t>
            </a:r>
          </a:p>
          <a:p>
            <a:br>
              <a:rPr lang="en-US" altLang="zh-CN" sz="800" dirty="0">
                <a:solidFill>
                  <a:srgbClr val="E6E6E6"/>
                </a:solidFill>
              </a:rPr>
            </a:br>
            <a:r>
              <a:rPr lang="en-US" altLang="zh-CN" sz="800" dirty="0">
                <a:solidFill>
                  <a:srgbClr val="E6E6E6"/>
                </a:solidFill>
              </a:rPr>
              <a:t>DESIGN</a:t>
            </a:r>
            <a:endParaRPr lang="zh-CN" altLang="en-US" sz="800" dirty="0">
              <a:solidFill>
                <a:srgbClr val="E6E6E6"/>
              </a:solidFill>
            </a:endParaRPr>
          </a:p>
        </p:txBody>
      </p:sp>
      <p:grpSp>
        <p:nvGrpSpPr>
          <p:cNvPr id="14" name="组合 13">
            <a:extLst>
              <a:ext uri="{FF2B5EF4-FFF2-40B4-BE49-F238E27FC236}">
                <a16:creationId xmlns:a16="http://schemas.microsoft.com/office/drawing/2014/main" id="{43662798-BAF9-410B-AB25-9ED6294367E3}"/>
              </a:ext>
            </a:extLst>
          </p:cNvPr>
          <p:cNvGrpSpPr/>
          <p:nvPr userDrawn="1"/>
        </p:nvGrpSpPr>
        <p:grpSpPr>
          <a:xfrm>
            <a:off x="726680" y="376360"/>
            <a:ext cx="6555745" cy="736961"/>
            <a:chOff x="1679797" y="481007"/>
            <a:chExt cx="6555745" cy="736961"/>
          </a:xfrm>
        </p:grpSpPr>
        <p:sp>
          <p:nvSpPr>
            <p:cNvPr id="15" name="文本框 14">
              <a:extLst>
                <a:ext uri="{FF2B5EF4-FFF2-40B4-BE49-F238E27FC236}">
                  <a16:creationId xmlns:a16="http://schemas.microsoft.com/office/drawing/2014/main" id="{CBE69AE1-A46D-4667-A963-C30E527483B9}"/>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Bold" panose="020B0800000000000000" pitchFamily="34" charset="-122"/>
                  <a:ea typeface="思源黑体 CN Bold" panose="020B0800000000000000" pitchFamily="34" charset="-122"/>
                  <a:cs typeface="+mn-ea"/>
                  <a:sym typeface="+mn-lt"/>
                </a:rPr>
                <a:t>添加标题文字</a:t>
              </a:r>
            </a:p>
          </p:txBody>
        </p:sp>
        <p:sp>
          <p:nvSpPr>
            <p:cNvPr id="16" name="文本框 15">
              <a:extLst>
                <a:ext uri="{FF2B5EF4-FFF2-40B4-BE49-F238E27FC236}">
                  <a16:creationId xmlns:a16="http://schemas.microsoft.com/office/drawing/2014/main" id="{1FB5E4BB-6547-449D-B2CF-7289E25F5B16}"/>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cs typeface="+mn-ea"/>
                  <a:sym typeface="+mn-lt"/>
                </a:rPr>
                <a:t>print the presentation and make it into a film to be used in a wider field</a:t>
              </a:r>
            </a:p>
          </p:txBody>
        </p:sp>
      </p:grpSp>
      <p:cxnSp>
        <p:nvCxnSpPr>
          <p:cNvPr id="17" name="直接连接符 16">
            <a:extLst>
              <a:ext uri="{FF2B5EF4-FFF2-40B4-BE49-F238E27FC236}">
                <a16:creationId xmlns:a16="http://schemas.microsoft.com/office/drawing/2014/main" id="{945148C0-ADBA-4D2B-BADB-D958C52B2A6A}"/>
              </a:ext>
            </a:extLst>
          </p:cNvPr>
          <p:cNvCxnSpPr/>
          <p:nvPr userDrawn="1"/>
        </p:nvCxnSpPr>
        <p:spPr>
          <a:xfrm flipV="1">
            <a:off x="435429" y="478971"/>
            <a:ext cx="252408" cy="368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2F40FA1-5D0F-4869-83B9-6F70CA5F6436}"/>
              </a:ext>
            </a:extLst>
          </p:cNvPr>
          <p:cNvCxnSpPr/>
          <p:nvPr userDrawn="1"/>
        </p:nvCxnSpPr>
        <p:spPr>
          <a:xfrm flipV="1">
            <a:off x="494174" y="291924"/>
            <a:ext cx="252408" cy="3683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11" r:id="rId1"/>
    <p:sldLayoutId id="2147483703" r:id="rId2"/>
    <p:sldLayoutId id="2147483708" r:id="rId3"/>
    <p:sldLayoutId id="2147483709" r:id="rId4"/>
    <p:sldLayoutId id="2147483718" r:id="rId5"/>
    <p:sldLayoutId id="2147483710" r:id="rId6"/>
    <p:sldLayoutId id="2147483722" r:id="rId7"/>
    <p:sldLayoutId id="2147483723" r:id="rId8"/>
    <p:sldLayoutId id="2147483726" r:id="rId9"/>
    <p:sldLayoutId id="2147483727" r:id="rId10"/>
    <p:sldLayoutId id="2147483728" r:id="rId11"/>
    <p:sldLayoutId id="2147483729" r:id="rId12"/>
    <p:sldLayoutId id="214748373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9" name="文本框 8">
            <a:extLst>
              <a:ext uri="{FF2B5EF4-FFF2-40B4-BE49-F238E27FC236}">
                <a16:creationId xmlns:a16="http://schemas.microsoft.com/office/drawing/2014/main" id="{F8173AC5-DE76-496B-87BE-81B7CD1AD32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0" name="文本框 9">
            <a:extLst>
              <a:ext uri="{FF2B5EF4-FFF2-40B4-BE49-F238E27FC236}">
                <a16:creationId xmlns:a16="http://schemas.microsoft.com/office/drawing/2014/main" id="{F0DED289-F196-41EE-8718-AEF8CFC1C56B}"/>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1" name="矩形 10">
            <a:extLst>
              <a:ext uri="{FF2B5EF4-FFF2-40B4-BE49-F238E27FC236}">
                <a16:creationId xmlns:a16="http://schemas.microsoft.com/office/drawing/2014/main" id="{2C557DC0-406A-4F6C-8986-055ADA64445E}"/>
              </a:ext>
            </a:extLst>
          </p:cNvPr>
          <p:cNvSpPr/>
          <p:nvPr userDrawn="1"/>
        </p:nvSpPr>
        <p:spPr>
          <a:xfrm>
            <a:off x="-401932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2" name="矩形 11">
            <a:extLst>
              <a:ext uri="{FF2B5EF4-FFF2-40B4-BE49-F238E27FC236}">
                <a16:creationId xmlns:a16="http://schemas.microsoft.com/office/drawing/2014/main" id="{A56733D2-D77C-4682-941A-75BE281D13D6}"/>
              </a:ext>
            </a:extLst>
          </p:cNvPr>
          <p:cNvSpPr/>
          <p:nvPr userDrawn="1"/>
        </p:nvSpPr>
        <p:spPr>
          <a:xfrm>
            <a:off x="-414124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3" name="文本框 12">
            <a:extLst>
              <a:ext uri="{FF2B5EF4-FFF2-40B4-BE49-F238E27FC236}">
                <a16:creationId xmlns:a16="http://schemas.microsoft.com/office/drawing/2014/main" id="{7747249D-23D4-4019-B578-13D7646AB683}"/>
              </a:ext>
            </a:extLst>
          </p:cNvPr>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千图</a:t>
            </a:r>
            <a:r>
              <a:rPr lang="en-US" altLang="zh-CN"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:Blue Dragonfly</a:t>
            </a:r>
          </a:p>
          <a:p>
            <a:br>
              <a:rPr lang="en-US" altLang="zh-CN" sz="800" dirty="0">
                <a:solidFill>
                  <a:srgbClr val="E6E6E6"/>
                </a:solidFill>
                <a:latin typeface="思源黑体 CN Regular" panose="020B0500000000000000" pitchFamily="34" charset="-122"/>
                <a:ea typeface="思源黑体 CN Regular" panose="020B0500000000000000" pitchFamily="34" charset="-122"/>
              </a:rPr>
            </a:br>
            <a:r>
              <a:rPr lang="en-US" altLang="zh-CN" sz="800" dirty="0">
                <a:solidFill>
                  <a:srgbClr val="E6E6E6"/>
                </a:solidFill>
                <a:latin typeface="思源黑体 CN Regular" panose="020B0500000000000000" pitchFamily="34" charset="-122"/>
                <a:ea typeface="思源黑体 CN Regular" panose="020B0500000000000000" pitchFamily="34" charset="-122"/>
              </a:rPr>
              <a:t>DESIGN</a:t>
            </a:r>
            <a:endParaRPr lang="zh-CN" altLang="en-US" sz="800" dirty="0">
              <a:solidFill>
                <a:srgbClr val="E6E6E6"/>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514485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1.bin"/><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7.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EA8B9833-7992-0B4C-8D93-E48B75CC41FC}"/>
              </a:ext>
            </a:extLst>
          </p:cNvPr>
          <p:cNvGrpSpPr/>
          <p:nvPr/>
        </p:nvGrpSpPr>
        <p:grpSpPr>
          <a:xfrm>
            <a:off x="5529861" y="965379"/>
            <a:ext cx="6466433" cy="4068000"/>
            <a:chOff x="406839" y="674557"/>
            <a:chExt cx="6062025" cy="4884822"/>
          </a:xfrm>
        </p:grpSpPr>
        <p:grpSp>
          <p:nvGrpSpPr>
            <p:cNvPr id="6" name="组合 5">
              <a:extLst>
                <a:ext uri="{FF2B5EF4-FFF2-40B4-BE49-F238E27FC236}">
                  <a16:creationId xmlns:a16="http://schemas.microsoft.com/office/drawing/2014/main" id="{4F89D967-8BB8-614C-8045-4845E62F9728}"/>
                </a:ext>
              </a:extLst>
            </p:cNvPr>
            <p:cNvGrpSpPr/>
            <p:nvPr/>
          </p:nvGrpSpPr>
          <p:grpSpPr>
            <a:xfrm>
              <a:off x="571396" y="883063"/>
              <a:ext cx="5740269" cy="4476833"/>
              <a:chOff x="6435141" y="886923"/>
              <a:chExt cx="4893059" cy="4400491"/>
            </a:xfrm>
            <a:blipFill dpi="0" rotWithShape="1">
              <a:blip r:embed="rId4">
                <a:extLst>
                  <a:ext uri="{28A0092B-C50C-407E-A947-70E740481C1C}">
                    <a14:useLocalDpi xmlns:a14="http://schemas.microsoft.com/office/drawing/2010/main" val="0"/>
                  </a:ext>
                </a:extLst>
              </a:blip>
              <a:srcRect/>
              <a:stretch>
                <a:fillRect/>
              </a:stretch>
            </a:blipFill>
          </p:grpSpPr>
          <p:sp>
            <p:nvSpPr>
              <p:cNvPr id="5" name="矩形 4">
                <a:extLst>
                  <a:ext uri="{FF2B5EF4-FFF2-40B4-BE49-F238E27FC236}">
                    <a16:creationId xmlns:a16="http://schemas.microsoft.com/office/drawing/2014/main" id="{CED14806-13E0-7647-BD07-7465FBB8FAE0}"/>
                  </a:ext>
                </a:extLst>
              </p:cNvPr>
              <p:cNvSpPr/>
              <p:nvPr/>
            </p:nvSpPr>
            <p:spPr>
              <a:xfrm>
                <a:off x="6435141" y="886923"/>
                <a:ext cx="4295028"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4" name="矩形 53">
                <a:extLst>
                  <a:ext uri="{FF2B5EF4-FFF2-40B4-BE49-F238E27FC236}">
                    <a16:creationId xmlns:a16="http://schemas.microsoft.com/office/drawing/2014/main" id="{86BE7D6C-92B3-0048-B305-B8FA2FA499EB}"/>
                  </a:ext>
                </a:extLst>
              </p:cNvPr>
              <p:cNvSpPr/>
              <p:nvPr/>
            </p:nvSpPr>
            <p:spPr>
              <a:xfrm>
                <a:off x="7325941" y="2004324"/>
                <a:ext cx="4002259"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5" name="矩形 54">
                <a:extLst>
                  <a:ext uri="{FF2B5EF4-FFF2-40B4-BE49-F238E27FC236}">
                    <a16:creationId xmlns:a16="http://schemas.microsoft.com/office/drawing/2014/main" id="{B28E0917-38D9-794F-8C6F-78E4D6105522}"/>
                  </a:ext>
                </a:extLst>
              </p:cNvPr>
              <p:cNvSpPr/>
              <p:nvPr/>
            </p:nvSpPr>
            <p:spPr>
              <a:xfrm>
                <a:off x="6435141" y="3164628"/>
                <a:ext cx="4002259"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6" name="矩形 55">
                <a:extLst>
                  <a:ext uri="{FF2B5EF4-FFF2-40B4-BE49-F238E27FC236}">
                    <a16:creationId xmlns:a16="http://schemas.microsoft.com/office/drawing/2014/main" id="{604B78AF-79CB-964D-97DB-633227E37CDA}"/>
                  </a:ext>
                </a:extLst>
              </p:cNvPr>
              <p:cNvSpPr/>
              <p:nvPr/>
            </p:nvSpPr>
            <p:spPr>
              <a:xfrm>
                <a:off x="7325941" y="4324934"/>
                <a:ext cx="4002259"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cxnSp>
          <p:nvCxnSpPr>
            <p:cNvPr id="8" name="直线连接符 7">
              <a:extLst>
                <a:ext uri="{FF2B5EF4-FFF2-40B4-BE49-F238E27FC236}">
                  <a16:creationId xmlns:a16="http://schemas.microsoft.com/office/drawing/2014/main" id="{03B2CA08-3F26-5948-928F-BA373A708D14}"/>
                </a:ext>
              </a:extLst>
            </p:cNvPr>
            <p:cNvCxnSpPr>
              <a:cxnSpLocks/>
            </p:cNvCxnSpPr>
            <p:nvPr/>
          </p:nvCxnSpPr>
          <p:spPr>
            <a:xfrm flipH="1">
              <a:off x="406839" y="674557"/>
              <a:ext cx="60620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0AF6213-ABE0-074B-B56E-B3354FF9470D}"/>
                </a:ext>
              </a:extLst>
            </p:cNvPr>
            <p:cNvCxnSpPr>
              <a:cxnSpLocks/>
            </p:cNvCxnSpPr>
            <p:nvPr/>
          </p:nvCxnSpPr>
          <p:spPr>
            <a:xfrm>
              <a:off x="406839" y="674557"/>
              <a:ext cx="0" cy="134529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4F773439-BC8B-2349-9923-43F237764718}"/>
                </a:ext>
              </a:extLst>
            </p:cNvPr>
            <p:cNvCxnSpPr>
              <a:cxnSpLocks/>
            </p:cNvCxnSpPr>
            <p:nvPr/>
          </p:nvCxnSpPr>
          <p:spPr>
            <a:xfrm flipH="1">
              <a:off x="406839" y="2019849"/>
              <a:ext cx="10091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2811E0FE-6E48-044E-9122-78D364DE407A}"/>
                </a:ext>
              </a:extLst>
            </p:cNvPr>
            <p:cNvCxnSpPr>
              <a:cxnSpLocks/>
            </p:cNvCxnSpPr>
            <p:nvPr/>
          </p:nvCxnSpPr>
          <p:spPr>
            <a:xfrm>
              <a:off x="1415972" y="2019849"/>
              <a:ext cx="0" cy="97917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6DF7233-F8B5-6141-96DE-29CB2AEC1461}"/>
                </a:ext>
              </a:extLst>
            </p:cNvPr>
            <p:cNvCxnSpPr>
              <a:cxnSpLocks/>
            </p:cNvCxnSpPr>
            <p:nvPr/>
          </p:nvCxnSpPr>
          <p:spPr>
            <a:xfrm>
              <a:off x="1416425" y="4380719"/>
              <a:ext cx="0" cy="11786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20D2D791-69FD-F042-8E94-7FAC5FE31DA8}"/>
                </a:ext>
              </a:extLst>
            </p:cNvPr>
            <p:cNvCxnSpPr>
              <a:cxnSpLocks/>
            </p:cNvCxnSpPr>
            <p:nvPr/>
          </p:nvCxnSpPr>
          <p:spPr>
            <a:xfrm flipH="1">
              <a:off x="406839" y="2999026"/>
              <a:ext cx="10091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9C997448-5D8B-1A4C-A005-EACB25B7DA1A}"/>
                </a:ext>
              </a:extLst>
            </p:cNvPr>
            <p:cNvCxnSpPr>
              <a:cxnSpLocks/>
            </p:cNvCxnSpPr>
            <p:nvPr/>
          </p:nvCxnSpPr>
          <p:spPr>
            <a:xfrm>
              <a:off x="406839" y="2999026"/>
              <a:ext cx="0" cy="13816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CE5D8E13-7346-5B48-841A-1A09269B631F}"/>
                </a:ext>
              </a:extLst>
            </p:cNvPr>
            <p:cNvCxnSpPr>
              <a:cxnSpLocks/>
            </p:cNvCxnSpPr>
            <p:nvPr/>
          </p:nvCxnSpPr>
          <p:spPr>
            <a:xfrm flipH="1">
              <a:off x="406839" y="4380719"/>
              <a:ext cx="10091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0659733B-C847-0B4E-8867-96DA0863C779}"/>
                </a:ext>
              </a:extLst>
            </p:cNvPr>
            <p:cNvCxnSpPr>
              <a:cxnSpLocks/>
            </p:cNvCxnSpPr>
            <p:nvPr/>
          </p:nvCxnSpPr>
          <p:spPr>
            <a:xfrm flipH="1">
              <a:off x="1415972" y="5559379"/>
              <a:ext cx="505289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8B92CEAD-7F76-6840-888F-0E41EC0EEBD5}"/>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29792" y="4947622"/>
            <a:ext cx="11862208" cy="2174975"/>
          </a:xfrm>
          <a:prstGeom prst="rect">
            <a:avLst/>
          </a:prstGeom>
        </p:spPr>
      </p:pic>
      <p:sp>
        <p:nvSpPr>
          <p:cNvPr id="46" name="矩形 45">
            <a:extLst>
              <a:ext uri="{FF2B5EF4-FFF2-40B4-BE49-F238E27FC236}">
                <a16:creationId xmlns:a16="http://schemas.microsoft.com/office/drawing/2014/main" id="{4744FB6C-00E1-924F-A328-4CC964896365}"/>
              </a:ext>
            </a:extLst>
          </p:cNvPr>
          <p:cNvSpPr/>
          <p:nvPr/>
        </p:nvSpPr>
        <p:spPr>
          <a:xfrm>
            <a:off x="515545" y="4051810"/>
            <a:ext cx="3469073" cy="1626502"/>
          </a:xfrm>
          <a:prstGeom prst="rect">
            <a:avLst/>
          </a:prstGeom>
          <a:solidFill>
            <a:schemeClr val="accent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146-SSQingYaSongTi" panose="02010609000101010101" pitchFamily="49" charset="-122"/>
                <a:ea typeface="146-SSQingYaSongTi" panose="02010609000101010101" pitchFamily="49" charset="-122"/>
              </a:rPr>
              <a:t>大数据分析计算机基础</a:t>
            </a:r>
            <a:endParaRPr lang="en-US" altLang="zh-CN" sz="2800" dirty="0">
              <a:solidFill>
                <a:schemeClr val="tx1"/>
              </a:solidFill>
              <a:latin typeface="146-SSQingYaSongTi" panose="02010609000101010101" pitchFamily="49" charset="-122"/>
              <a:ea typeface="146-SSQingYaSongTi" panose="02010609000101010101" pitchFamily="49" charset="-122"/>
            </a:endParaRPr>
          </a:p>
          <a:p>
            <a:pPr algn="ctr"/>
            <a:endParaRPr lang="en-US" altLang="zh-CN" dirty="0">
              <a:latin typeface="思源黑体 Light" panose="020B0300000000000000" pitchFamily="34" charset="-122"/>
            </a:endParaRPr>
          </a:p>
          <a:p>
            <a:pPr algn="ctr"/>
            <a:r>
              <a:rPr lang="zh-CN" altLang="en-US" dirty="0">
                <a:latin typeface="思源黑体 Light" panose="020B0300000000000000" pitchFamily="34" charset="-122"/>
              </a:rPr>
              <a:t>物理学院 付大为 </a:t>
            </a:r>
            <a:endParaRPr lang="en-US" altLang="zh-CN" dirty="0">
              <a:latin typeface="思源黑体 Light" panose="020B0300000000000000" pitchFamily="34" charset="-122"/>
            </a:endParaRPr>
          </a:p>
          <a:p>
            <a:pPr algn="ctr"/>
            <a:r>
              <a:rPr lang="zh-CN" altLang="en-US" dirty="0">
                <a:latin typeface="思源黑体 Light" panose="020B0300000000000000" pitchFamily="34" charset="-122"/>
              </a:rPr>
              <a:t>地球与空间科学学院 田源</a:t>
            </a:r>
          </a:p>
        </p:txBody>
      </p:sp>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cs typeface="+mn-ea"/>
              <a:sym typeface="+mn-lt"/>
            </a:endParaRPr>
          </a:p>
        </p:txBody>
      </p:sp>
      <p:grpSp>
        <p:nvGrpSpPr>
          <p:cNvPr id="43" name="Group 22" hidden="1">
            <a:extLst>
              <a:ext uri="{FF2B5EF4-FFF2-40B4-BE49-F238E27FC236}">
                <a16:creationId xmlns:a16="http://schemas.microsoft.com/office/drawing/2014/main" id="{DB50858E-6DD0-4F92-A456-BF77AB38AE3D}"/>
              </a:ext>
            </a:extLst>
          </p:cNvPr>
          <p:cNvGrpSpPr>
            <a:grpSpLocks noChangeAspect="1"/>
          </p:cNvGrpSpPr>
          <p:nvPr/>
        </p:nvGrpSpPr>
        <p:grpSpPr bwMode="auto">
          <a:xfrm>
            <a:off x="-1171088" y="-2233253"/>
            <a:ext cx="5532438" cy="10494963"/>
            <a:chOff x="2311" y="-1333"/>
            <a:chExt cx="3485" cy="6611"/>
          </a:xfrm>
        </p:grpSpPr>
        <p:sp>
          <p:nvSpPr>
            <p:cNvPr id="44" name="Freeform 23">
              <a:extLst>
                <a:ext uri="{FF2B5EF4-FFF2-40B4-BE49-F238E27FC236}">
                  <a16:creationId xmlns:a16="http://schemas.microsoft.com/office/drawing/2014/main" id="{8FB77F52-CACB-49B8-A830-D89C885EB735}"/>
                </a:ext>
              </a:extLst>
            </p:cNvPr>
            <p:cNvSpPr>
              <a:spLocks/>
            </p:cNvSpPr>
            <p:nvPr/>
          </p:nvSpPr>
          <p:spPr bwMode="auto">
            <a:xfrm rot="267187">
              <a:off x="3058" y="-811"/>
              <a:ext cx="2738" cy="6089"/>
            </a:xfrm>
            <a:custGeom>
              <a:avLst/>
              <a:gdLst>
                <a:gd name="T0" fmla="*/ 185 w 1096"/>
                <a:gd name="T1" fmla="*/ 2443 h 2443"/>
                <a:gd name="T2" fmla="*/ 305 w 1096"/>
                <a:gd name="T3" fmla="*/ 1245 h 2443"/>
                <a:gd name="T4" fmla="*/ 491 w 1096"/>
                <a:gd name="T5" fmla="*/ 1015 h 2443"/>
                <a:gd name="T6" fmla="*/ 626 w 1096"/>
                <a:gd name="T7" fmla="*/ 850 h 2443"/>
                <a:gd name="T8" fmla="*/ 756 w 1096"/>
                <a:gd name="T9" fmla="*/ 48 h 2443"/>
                <a:gd name="T10" fmla="*/ 991 w 1096"/>
                <a:gd name="T11" fmla="*/ 0 h 2443"/>
                <a:gd name="T12" fmla="*/ 832 w 1096"/>
                <a:gd name="T13" fmla="*/ 974 h 2443"/>
                <a:gd name="T14" fmla="*/ 671 w 1096"/>
                <a:gd name="T15" fmla="*/ 1173 h 2443"/>
                <a:gd name="T16" fmla="*/ 510 w 1096"/>
                <a:gd name="T17" fmla="*/ 1371 h 2443"/>
                <a:gd name="T18" fmla="*/ 415 w 1096"/>
                <a:gd name="T19" fmla="*/ 2373 h 2443"/>
                <a:gd name="T20" fmla="*/ 185 w 1096"/>
                <a:gd name="T21" fmla="*/ 2443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6" h="2443">
                  <a:moveTo>
                    <a:pt x="185" y="2443"/>
                  </a:moveTo>
                  <a:cubicBezTo>
                    <a:pt x="0" y="1838"/>
                    <a:pt x="207" y="1404"/>
                    <a:pt x="305" y="1245"/>
                  </a:cubicBezTo>
                  <a:cubicBezTo>
                    <a:pt x="344" y="1183"/>
                    <a:pt x="418" y="1098"/>
                    <a:pt x="491" y="1015"/>
                  </a:cubicBezTo>
                  <a:cubicBezTo>
                    <a:pt x="546" y="952"/>
                    <a:pt x="608" y="881"/>
                    <a:pt x="626" y="850"/>
                  </a:cubicBezTo>
                  <a:cubicBezTo>
                    <a:pt x="841" y="491"/>
                    <a:pt x="757" y="52"/>
                    <a:pt x="756" y="48"/>
                  </a:cubicBezTo>
                  <a:cubicBezTo>
                    <a:pt x="991" y="0"/>
                    <a:pt x="991" y="0"/>
                    <a:pt x="991" y="0"/>
                  </a:cubicBezTo>
                  <a:cubicBezTo>
                    <a:pt x="995" y="21"/>
                    <a:pt x="1096" y="532"/>
                    <a:pt x="832" y="974"/>
                  </a:cubicBezTo>
                  <a:cubicBezTo>
                    <a:pt x="803" y="1023"/>
                    <a:pt x="742" y="1092"/>
                    <a:pt x="671" y="1173"/>
                  </a:cubicBezTo>
                  <a:cubicBezTo>
                    <a:pt x="609" y="1245"/>
                    <a:pt x="538" y="1326"/>
                    <a:pt x="510" y="1371"/>
                  </a:cubicBezTo>
                  <a:cubicBezTo>
                    <a:pt x="429" y="1502"/>
                    <a:pt x="258" y="1861"/>
                    <a:pt x="415" y="2373"/>
                  </a:cubicBezTo>
                  <a:lnTo>
                    <a:pt x="185" y="2443"/>
                  </a:lnTo>
                  <a:close/>
                </a:path>
              </a:pathLst>
            </a:custGeom>
            <a:solidFill>
              <a:schemeClr val="accent1">
                <a:lumMod val="50000"/>
                <a:alpha val="21000"/>
              </a:schemeClr>
            </a:solidFill>
            <a:ln w="26988"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
              <a:extLst>
                <a:ext uri="{FF2B5EF4-FFF2-40B4-BE49-F238E27FC236}">
                  <a16:creationId xmlns:a16="http://schemas.microsoft.com/office/drawing/2014/main" id="{8E55CDE8-DE15-4CA5-A498-A09A8244BE04}"/>
                </a:ext>
              </a:extLst>
            </p:cNvPr>
            <p:cNvSpPr>
              <a:spLocks/>
            </p:cNvSpPr>
            <p:nvPr/>
          </p:nvSpPr>
          <p:spPr bwMode="auto">
            <a:xfrm>
              <a:off x="2311" y="-1333"/>
              <a:ext cx="2817" cy="6456"/>
            </a:xfrm>
            <a:custGeom>
              <a:avLst/>
              <a:gdLst>
                <a:gd name="T0" fmla="*/ 166 w 1128"/>
                <a:gd name="T1" fmla="*/ 2590 h 2590"/>
                <a:gd name="T2" fmla="*/ 292 w 1128"/>
                <a:gd name="T3" fmla="*/ 1384 h 2590"/>
                <a:gd name="T4" fmla="*/ 537 w 1128"/>
                <a:gd name="T5" fmla="*/ 1087 h 2590"/>
                <a:gd name="T6" fmla="*/ 664 w 1128"/>
                <a:gd name="T7" fmla="*/ 932 h 2590"/>
                <a:gd name="T8" fmla="*/ 875 w 1128"/>
                <a:gd name="T9" fmla="*/ 6 h 2590"/>
                <a:gd name="T10" fmla="*/ 1115 w 1128"/>
                <a:gd name="T11" fmla="*/ 0 h 2590"/>
                <a:gd name="T12" fmla="*/ 870 w 1128"/>
                <a:gd name="T13" fmla="*/ 1055 h 2590"/>
                <a:gd name="T14" fmla="*/ 717 w 1128"/>
                <a:gd name="T15" fmla="*/ 1245 h 2590"/>
                <a:gd name="T16" fmla="*/ 485 w 1128"/>
                <a:gd name="T17" fmla="*/ 1527 h 2590"/>
                <a:gd name="T18" fmla="*/ 396 w 1128"/>
                <a:gd name="T19" fmla="*/ 2520 h 2590"/>
                <a:gd name="T20" fmla="*/ 166 w 1128"/>
                <a:gd name="T21" fmla="*/ 2590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8" h="2590">
                  <a:moveTo>
                    <a:pt x="166" y="2590"/>
                  </a:moveTo>
                  <a:cubicBezTo>
                    <a:pt x="0" y="2048"/>
                    <a:pt x="122" y="1612"/>
                    <a:pt x="292" y="1384"/>
                  </a:cubicBezTo>
                  <a:cubicBezTo>
                    <a:pt x="377" y="1270"/>
                    <a:pt x="465" y="1169"/>
                    <a:pt x="537" y="1087"/>
                  </a:cubicBezTo>
                  <a:cubicBezTo>
                    <a:pt x="593" y="1023"/>
                    <a:pt x="646" y="962"/>
                    <a:pt x="664" y="932"/>
                  </a:cubicBezTo>
                  <a:cubicBezTo>
                    <a:pt x="886" y="561"/>
                    <a:pt x="875" y="12"/>
                    <a:pt x="875" y="6"/>
                  </a:cubicBezTo>
                  <a:cubicBezTo>
                    <a:pt x="1115" y="0"/>
                    <a:pt x="1115" y="0"/>
                    <a:pt x="1115" y="0"/>
                  </a:cubicBezTo>
                  <a:cubicBezTo>
                    <a:pt x="1116" y="26"/>
                    <a:pt x="1128" y="624"/>
                    <a:pt x="870" y="1055"/>
                  </a:cubicBezTo>
                  <a:cubicBezTo>
                    <a:pt x="841" y="1104"/>
                    <a:pt x="789" y="1163"/>
                    <a:pt x="717" y="1245"/>
                  </a:cubicBezTo>
                  <a:cubicBezTo>
                    <a:pt x="649" y="1324"/>
                    <a:pt x="564" y="1421"/>
                    <a:pt x="485" y="1527"/>
                  </a:cubicBezTo>
                  <a:cubicBezTo>
                    <a:pt x="356" y="1700"/>
                    <a:pt x="256" y="2063"/>
                    <a:pt x="396" y="2520"/>
                  </a:cubicBezTo>
                  <a:lnTo>
                    <a:pt x="166" y="2590"/>
                  </a:lnTo>
                  <a:close/>
                </a:path>
              </a:pathLst>
            </a:custGeom>
            <a:solidFill>
              <a:schemeClr val="accent1">
                <a:lumMod val="50000"/>
                <a:alpha val="21000"/>
              </a:schemeClr>
            </a:solidFill>
            <a:ln w="26988"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a:extLst>
              <a:ext uri="{FF2B5EF4-FFF2-40B4-BE49-F238E27FC236}">
                <a16:creationId xmlns:a16="http://schemas.microsoft.com/office/drawing/2014/main" id="{EC6EBB33-FD2E-874D-BE40-17244ABA9931}"/>
              </a:ext>
            </a:extLst>
          </p:cNvPr>
          <p:cNvSpPr txBox="1"/>
          <p:nvPr/>
        </p:nvSpPr>
        <p:spPr>
          <a:xfrm>
            <a:off x="15226" y="1773669"/>
            <a:ext cx="5476327" cy="2308324"/>
          </a:xfrm>
          <a:prstGeom prst="rect">
            <a:avLst/>
          </a:prstGeom>
          <a:noFill/>
        </p:spPr>
        <p:txBody>
          <a:bodyPr wrap="square" rtlCol="0">
            <a:spAutoFit/>
          </a:bodyPr>
          <a:lstStyle/>
          <a:p>
            <a:pPr algn="ctr" defTabSz="914400">
              <a:spcBef>
                <a:spcPct val="0"/>
              </a:spcBef>
            </a:pPr>
            <a:r>
              <a:rPr lang="zh-CN" altLang="en-US" sz="7200" b="1" spc="-300" dirty="0">
                <a:solidFill>
                  <a:schemeClr val="accent1"/>
                </a:solidFill>
                <a:latin typeface="STXinwei" panose="02010800040101010101" pitchFamily="2" charset="-122"/>
                <a:ea typeface="STXinwei" panose="02010800040101010101" pitchFamily="2" charset="-122"/>
              </a:rPr>
              <a:t>中国历代人物传记库分析</a:t>
            </a:r>
          </a:p>
        </p:txBody>
      </p:sp>
      <p:sp>
        <p:nvSpPr>
          <p:cNvPr id="51" name="矩形 50">
            <a:extLst>
              <a:ext uri="{FF2B5EF4-FFF2-40B4-BE49-F238E27FC236}">
                <a16:creationId xmlns:a16="http://schemas.microsoft.com/office/drawing/2014/main" id="{605D5B5D-1E9A-F74C-B12D-764718C2CC4A}"/>
              </a:ext>
            </a:extLst>
          </p:cNvPr>
          <p:cNvSpPr/>
          <p:nvPr/>
        </p:nvSpPr>
        <p:spPr>
          <a:xfrm rot="10800000">
            <a:off x="0" y="-1"/>
            <a:ext cx="5062334" cy="29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Light" panose="020B0300000000000000" pitchFamily="34" charset="-122"/>
            </a:endParaRPr>
          </a:p>
        </p:txBody>
      </p:sp>
      <p:pic>
        <p:nvPicPr>
          <p:cNvPr id="53" name="图片 52">
            <a:extLst>
              <a:ext uri="{FF2B5EF4-FFF2-40B4-BE49-F238E27FC236}">
                <a16:creationId xmlns:a16="http://schemas.microsoft.com/office/drawing/2014/main" id="{BAC68738-8D7D-204F-8E61-9A94F77527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601" y="948157"/>
            <a:ext cx="1797620" cy="501809"/>
          </a:xfrm>
          <a:prstGeom prst="rect">
            <a:avLst/>
          </a:prstGeom>
        </p:spPr>
      </p:pic>
      <p:sp>
        <p:nvSpPr>
          <p:cNvPr id="32" name="矩形 31">
            <a:extLst>
              <a:ext uri="{FF2B5EF4-FFF2-40B4-BE49-F238E27FC236}">
                <a16:creationId xmlns:a16="http://schemas.microsoft.com/office/drawing/2014/main" id="{D8DFCDF1-B3FB-0B40-8E03-1684C580EC2C}"/>
              </a:ext>
            </a:extLst>
          </p:cNvPr>
          <p:cNvSpPr/>
          <p:nvPr/>
        </p:nvSpPr>
        <p:spPr>
          <a:xfrm rot="10800000">
            <a:off x="7108024" y="6747649"/>
            <a:ext cx="5083976" cy="119622"/>
          </a:xfrm>
          <a:prstGeom prst="rect">
            <a:avLst/>
          </a:prstGeom>
          <a:solidFill>
            <a:srgbClr val="595959">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Light" panose="020B0300000000000000" pitchFamily="34" charset="-122"/>
            </a:endParaRPr>
          </a:p>
        </p:txBody>
      </p:sp>
      <p:cxnSp>
        <p:nvCxnSpPr>
          <p:cNvPr id="91" name="直线连接符 90">
            <a:extLst>
              <a:ext uri="{FF2B5EF4-FFF2-40B4-BE49-F238E27FC236}">
                <a16:creationId xmlns:a16="http://schemas.microsoft.com/office/drawing/2014/main" id="{41F092E9-2285-FD4C-B94B-6A6E8160D1ED}"/>
              </a:ext>
            </a:extLst>
          </p:cNvPr>
          <p:cNvCxnSpPr>
            <a:cxnSpLocks/>
          </p:cNvCxnSpPr>
          <p:nvPr/>
        </p:nvCxnSpPr>
        <p:spPr>
          <a:xfrm>
            <a:off x="11994333" y="0"/>
            <a:ext cx="0" cy="9653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3320745A-8B23-6C4D-93C9-1F51763E91CE}"/>
              </a:ext>
            </a:extLst>
          </p:cNvPr>
          <p:cNvCxnSpPr>
            <a:cxnSpLocks/>
          </p:cNvCxnSpPr>
          <p:nvPr/>
        </p:nvCxnSpPr>
        <p:spPr>
          <a:xfrm>
            <a:off x="12013646" y="5033379"/>
            <a:ext cx="0" cy="17142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59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3880077-0938-EC45-8776-09174702AF18}"/>
              </a:ext>
            </a:extLst>
          </p:cNvPr>
          <p:cNvPicPr>
            <a:picLocks noChangeAspect="1"/>
          </p:cNvPicPr>
          <p:nvPr/>
        </p:nvPicPr>
        <p:blipFill rotWithShape="1">
          <a:blip r:embed="rId3">
            <a:extLst>
              <a:ext uri="{28A0092B-C50C-407E-A947-70E740481C1C}">
                <a14:useLocalDpi xmlns:a14="http://schemas.microsoft.com/office/drawing/2010/main" val="0"/>
              </a:ext>
            </a:extLst>
          </a:blip>
          <a:srcRect l="7094" t="5083" b="20048"/>
          <a:stretch/>
        </p:blipFill>
        <p:spPr>
          <a:xfrm>
            <a:off x="0" y="10885"/>
            <a:ext cx="12192000" cy="6858001"/>
          </a:xfrm>
          <a:prstGeom prst="rect">
            <a:avLst/>
          </a:prstGeom>
        </p:spPr>
      </p:pic>
      <p:grpSp>
        <p:nvGrpSpPr>
          <p:cNvPr id="2" name="组合 1">
            <a:extLst>
              <a:ext uri="{FF2B5EF4-FFF2-40B4-BE49-F238E27FC236}">
                <a16:creationId xmlns:a16="http://schemas.microsoft.com/office/drawing/2014/main" id="{B20A8DB7-B9F1-654F-9E0A-0BD7363FC936}"/>
              </a:ext>
            </a:extLst>
          </p:cNvPr>
          <p:cNvGrpSpPr/>
          <p:nvPr/>
        </p:nvGrpSpPr>
        <p:grpSpPr>
          <a:xfrm>
            <a:off x="6955558" y="3871460"/>
            <a:ext cx="4615759" cy="2308059"/>
            <a:chOff x="1203150" y="2391795"/>
            <a:chExt cx="4615759" cy="2308059"/>
          </a:xfrm>
        </p:grpSpPr>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02</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25574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历史人物</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9" cy="1200329"/>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数据采集</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数据存储</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案例说明</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grpSp>
      <p:pic>
        <p:nvPicPr>
          <p:cNvPr id="9" name="图片 8">
            <a:extLst>
              <a:ext uri="{FF2B5EF4-FFF2-40B4-BE49-F238E27FC236}">
                <a16:creationId xmlns:a16="http://schemas.microsoft.com/office/drawing/2014/main" id="{7851796B-5982-E04F-9835-0D2AC838F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69" y="538843"/>
            <a:ext cx="1758315" cy="495300"/>
          </a:xfrm>
          <a:prstGeom prst="rect">
            <a:avLst/>
          </a:prstGeom>
        </p:spPr>
      </p:pic>
    </p:spTree>
    <p:extLst>
      <p:ext uri="{BB962C8B-B14F-4D97-AF65-F5344CB8AC3E}">
        <p14:creationId xmlns:p14="http://schemas.microsoft.com/office/powerpoint/2010/main" val="289527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0" name="直接连接符 29"/>
          <p:cNvCxnSpPr>
            <a:cxnSpLocks/>
          </p:cNvCxnSpPr>
          <p:nvPr/>
        </p:nvCxnSpPr>
        <p:spPr>
          <a:xfrm>
            <a:off x="1880" y="1940876"/>
            <a:ext cx="57745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32401" y="2783184"/>
            <a:ext cx="475553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cxnSpLocks/>
          </p:cNvCxnSpPr>
          <p:nvPr/>
        </p:nvCxnSpPr>
        <p:spPr>
          <a:xfrm>
            <a:off x="558312" y="5921898"/>
            <a:ext cx="1163368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00575" y="3795125"/>
            <a:ext cx="475553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17044" y="4800237"/>
            <a:ext cx="475553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2"/>
          <p:cNvGrpSpPr/>
          <p:nvPr/>
        </p:nvGrpSpPr>
        <p:grpSpPr>
          <a:xfrm>
            <a:off x="4964759" y="1673420"/>
            <a:ext cx="1251222" cy="1251608"/>
            <a:chOff x="4218359" y="1372047"/>
            <a:chExt cx="938706" cy="938706"/>
          </a:xfrm>
          <a:solidFill>
            <a:srgbClr val="FA600F"/>
          </a:solidFill>
          <a:scene3d>
            <a:camera prst="orthographicFront">
              <a:rot lat="0" lon="0" rev="0"/>
            </a:camera>
            <a:lightRig rig="glow" dir="t">
              <a:rot lat="0" lon="0" rev="4800000"/>
            </a:lightRig>
          </a:scene3d>
        </p:grpSpPr>
        <p:sp>
          <p:nvSpPr>
            <p:cNvPr id="35" name="椭圆 34"/>
            <p:cNvSpPr/>
            <p:nvPr/>
          </p:nvSpPr>
          <p:spPr>
            <a:xfrm>
              <a:off x="4218359" y="1372047"/>
              <a:ext cx="938706" cy="938706"/>
            </a:xfrm>
            <a:prstGeom prst="ellipse">
              <a:avLst/>
            </a:prstGeom>
            <a:solidFill>
              <a:schemeClr val="accent1"/>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b="1" dirty="0">
                <a:solidFill>
                  <a:srgbClr val="FFFFFF"/>
                </a:solidFill>
                <a:latin typeface="FZSongKeBenXiuKaiS-R-GB" panose="02000000000000000000" pitchFamily="2" charset="-122"/>
                <a:ea typeface="FZSongKeBenXiuKaiS-R-GB" panose="02000000000000000000" pitchFamily="2" charset="-122"/>
                <a:cs typeface="+mn-ea"/>
                <a:sym typeface="+mn-lt"/>
              </a:endParaRPr>
            </a:p>
          </p:txBody>
        </p:sp>
        <p:sp>
          <p:nvSpPr>
            <p:cNvPr id="36" name="矩形 35"/>
            <p:cNvSpPr/>
            <p:nvPr/>
          </p:nvSpPr>
          <p:spPr>
            <a:xfrm>
              <a:off x="4234204" y="1550767"/>
              <a:ext cx="913031" cy="530915"/>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a:spAutoFit/>
            </a:bodyPr>
            <a:lstStyle/>
            <a:p>
              <a:pPr lvl="0"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endParaRPr lang="en-US" altLang="zh-CN" sz="2000" b="1" dirty="0">
                <a:solidFill>
                  <a:srgbClr val="FFFFFF"/>
                </a:solidFill>
                <a:latin typeface="KaiTi" panose="02010609060101010101" pitchFamily="49" charset="-122"/>
                <a:ea typeface="KaiTi" panose="02010609060101010101" pitchFamily="49" charset="-122"/>
                <a:cs typeface="+mn-ea"/>
                <a:sym typeface="+mn-lt"/>
              </a:endParaRPr>
            </a:p>
            <a:p>
              <a:pPr lvl="0" algn="ct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grpSp>
      <p:sp>
        <p:nvSpPr>
          <p:cNvPr id="37" name="椭圆 36"/>
          <p:cNvSpPr/>
          <p:nvPr/>
        </p:nvSpPr>
        <p:spPr>
          <a:xfrm>
            <a:off x="228349" y="2727975"/>
            <a:ext cx="1251222" cy="1251608"/>
          </a:xfrm>
          <a:prstGeom prst="ellipse">
            <a:avLst/>
          </a:prstGeom>
          <a:solidFill>
            <a:schemeClr val="accent2"/>
          </a:solidFill>
          <a:ln w="28575">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pic>
        <p:nvPicPr>
          <p:cNvPr id="7" name="图片占位符 6">
            <a:extLst>
              <a:ext uri="{FF2B5EF4-FFF2-40B4-BE49-F238E27FC236}">
                <a16:creationId xmlns:a16="http://schemas.microsoft.com/office/drawing/2014/main" id="{00B10EFC-DF86-47BE-950B-59FB1F14FD6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8793" r="18793"/>
          <a:stretch/>
        </p:blipFill>
        <p:spPr>
          <a:prstGeom prst="flowChartAlternateProcess">
            <a:avLst/>
          </a:prstGeom>
        </p:spPr>
      </p:pic>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pic>
        <p:nvPicPr>
          <p:cNvPr id="51" name="图片 50">
            <a:extLst>
              <a:ext uri="{FF2B5EF4-FFF2-40B4-BE49-F238E27FC236}">
                <a16:creationId xmlns:a16="http://schemas.microsoft.com/office/drawing/2014/main" id="{918FB13F-7150-5242-9F99-EB32C34D9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52" name="文本框 10">
            <a:extLst>
              <a:ext uri="{FF2B5EF4-FFF2-40B4-BE49-F238E27FC236}">
                <a16:creationId xmlns:a16="http://schemas.microsoft.com/office/drawing/2014/main" id="{7101714B-9BB5-4149-A153-1492F05AAC92}"/>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历史人物</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
        <p:nvSpPr>
          <p:cNvPr id="14" name="文本框 13">
            <a:extLst>
              <a:ext uri="{FF2B5EF4-FFF2-40B4-BE49-F238E27FC236}">
                <a16:creationId xmlns:a16="http://schemas.microsoft.com/office/drawing/2014/main" id="{1E8AA259-29AD-0C74-A03E-B741ACA3D9C0}"/>
              </a:ext>
            </a:extLst>
          </p:cNvPr>
          <p:cNvSpPr txBox="1"/>
          <p:nvPr/>
        </p:nvSpPr>
        <p:spPr>
          <a:xfrm>
            <a:off x="1304270" y="2122851"/>
            <a:ext cx="3748142" cy="369332"/>
          </a:xfrm>
          <a:prstGeom prst="rect">
            <a:avLst/>
          </a:prstGeom>
          <a:noFill/>
        </p:spPr>
        <p:txBody>
          <a:bodyPr wrap="none" rtlCol="0">
            <a:spAutoFit/>
          </a:bodyPr>
          <a:lstStyle/>
          <a:p>
            <a:r>
              <a:rPr kumimoji="1" lang="zh-CN" altLang="en-US" dirty="0"/>
              <a:t>利用正则字符串从文献中采集数据</a:t>
            </a:r>
          </a:p>
        </p:txBody>
      </p:sp>
      <p:pic>
        <p:nvPicPr>
          <p:cNvPr id="15" name="Picture 8">
            <a:extLst>
              <a:ext uri="{FF2B5EF4-FFF2-40B4-BE49-F238E27FC236}">
                <a16:creationId xmlns:a16="http://schemas.microsoft.com/office/drawing/2014/main" id="{0F7FF98A-805C-E7CB-66CF-06E6776A41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592" y="2973434"/>
            <a:ext cx="3896177" cy="66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a:extLst>
              <a:ext uri="{FF2B5EF4-FFF2-40B4-BE49-F238E27FC236}">
                <a16:creationId xmlns:a16="http://schemas.microsoft.com/office/drawing/2014/main" id="{ADFA0F62-6909-8944-DCB3-22C28BA95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445" y="4107104"/>
            <a:ext cx="3646729" cy="152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5"/>
          <p:cNvGrpSpPr/>
          <p:nvPr/>
        </p:nvGrpSpPr>
        <p:grpSpPr>
          <a:xfrm>
            <a:off x="165701" y="4709716"/>
            <a:ext cx="1251221" cy="1251608"/>
            <a:chOff x="617959" y="3649268"/>
            <a:chExt cx="938706" cy="938706"/>
          </a:xfrm>
          <a:solidFill>
            <a:srgbClr val="92E2D9"/>
          </a:solidFill>
          <a:scene3d>
            <a:camera prst="orthographicFront">
              <a:rot lat="0" lon="0" rev="0"/>
            </a:camera>
            <a:lightRig rig="glow" dir="t">
              <a:rot lat="0" lon="0" rev="4800000"/>
            </a:lightRig>
          </a:scene3d>
        </p:grpSpPr>
        <p:sp>
          <p:nvSpPr>
            <p:cNvPr id="41" name="椭圆 40"/>
            <p:cNvSpPr/>
            <p:nvPr/>
          </p:nvSpPr>
          <p:spPr>
            <a:xfrm>
              <a:off x="617959" y="3649268"/>
              <a:ext cx="938706" cy="938706"/>
            </a:xfrm>
            <a:prstGeom prst="ellipse">
              <a:avLst/>
            </a:prstGeom>
            <a:solidFill>
              <a:schemeClr val="accent4"/>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sp>
          <p:nvSpPr>
            <p:cNvPr id="42" name="矩形 41"/>
            <p:cNvSpPr/>
            <p:nvPr/>
          </p:nvSpPr>
          <p:spPr>
            <a:xfrm>
              <a:off x="1018019" y="3862388"/>
              <a:ext cx="138590" cy="300083"/>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endParaRPr lang="en-US" altLang="zh-CN" sz="2000" b="1" dirty="0">
                <a:solidFill>
                  <a:srgbClr val="FFFFFF"/>
                </a:solidFill>
                <a:latin typeface="Source Han Serif SC Heavy" panose="02020300000000000000" pitchFamily="18" charset="-128"/>
                <a:ea typeface="Source Han Serif SC Heavy" panose="02020300000000000000" pitchFamily="18" charset="-128"/>
                <a:cs typeface="+mn-ea"/>
                <a:sym typeface="+mn-lt"/>
              </a:endParaRPr>
            </a:p>
          </p:txBody>
        </p:sp>
      </p:grpSp>
      <p:grpSp>
        <p:nvGrpSpPr>
          <p:cNvPr id="4" name="组合 4"/>
          <p:cNvGrpSpPr/>
          <p:nvPr/>
        </p:nvGrpSpPr>
        <p:grpSpPr>
          <a:xfrm>
            <a:off x="4964754" y="3705115"/>
            <a:ext cx="1251221" cy="1251608"/>
            <a:chOff x="4218359" y="2895818"/>
            <a:chExt cx="938706" cy="938706"/>
          </a:xfrm>
          <a:solidFill>
            <a:srgbClr val="35BCD9"/>
          </a:solidFill>
          <a:scene3d>
            <a:camera prst="orthographicFront">
              <a:rot lat="0" lon="0" rev="0"/>
            </a:camera>
            <a:lightRig rig="glow" dir="t">
              <a:rot lat="0" lon="0" rev="4800000"/>
            </a:lightRig>
          </a:scene3d>
        </p:grpSpPr>
        <p:sp>
          <p:nvSpPr>
            <p:cNvPr id="39" name="椭圆 38"/>
            <p:cNvSpPr/>
            <p:nvPr/>
          </p:nvSpPr>
          <p:spPr>
            <a:xfrm>
              <a:off x="4218359" y="2895818"/>
              <a:ext cx="938706" cy="938706"/>
            </a:xfrm>
            <a:prstGeom prst="ellipse">
              <a:avLst/>
            </a:prstGeom>
            <a:solidFill>
              <a:schemeClr val="accent3"/>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sp>
          <p:nvSpPr>
            <p:cNvPr id="40" name="矩形 39"/>
            <p:cNvSpPr/>
            <p:nvPr/>
          </p:nvSpPr>
          <p:spPr>
            <a:xfrm>
              <a:off x="4618419" y="3108938"/>
              <a:ext cx="138590" cy="300083"/>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endParaRPr lang="en-US" altLang="zh-CN" sz="2000" b="1" dirty="0">
                <a:solidFill>
                  <a:srgbClr val="FFFFFF"/>
                </a:solidFill>
                <a:latin typeface="Source Han Serif SC Heavy" panose="02020300000000000000" pitchFamily="18" charset="-128"/>
                <a:ea typeface="Source Han Serif SC Heavy" panose="02020300000000000000" pitchFamily="18" charset="-128"/>
                <a:cs typeface="+mn-ea"/>
                <a:sym typeface="+mn-lt"/>
              </a:endParaRPr>
            </a:p>
          </p:txBody>
        </p:sp>
      </p:grpSp>
    </p:spTree>
    <p:extLst>
      <p:ext uri="{BB962C8B-B14F-4D97-AF65-F5344CB8AC3E}">
        <p14:creationId xmlns:p14="http://schemas.microsoft.com/office/powerpoint/2010/main" val="82917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1" name="直接连接符 32">
            <a:extLst>
              <a:ext uri="{FF2B5EF4-FFF2-40B4-BE49-F238E27FC236}">
                <a16:creationId xmlns:a16="http://schemas.microsoft.com/office/drawing/2014/main" id="{6E6C838F-102A-724B-A97E-09973B44572A}"/>
              </a:ext>
            </a:extLst>
          </p:cNvPr>
          <p:cNvCxnSpPr>
            <a:cxnSpLocks/>
          </p:cNvCxnSpPr>
          <p:nvPr/>
        </p:nvCxnSpPr>
        <p:spPr>
          <a:xfrm>
            <a:off x="0" y="2851085"/>
            <a:ext cx="1542697"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1" name="矩形 50">
            <a:extLst>
              <a:ext uri="{FF2B5EF4-FFF2-40B4-BE49-F238E27FC236}">
                <a16:creationId xmlns:a16="http://schemas.microsoft.com/office/drawing/2014/main" id="{C0201504-0A13-6D4B-B800-526B68EE0C65}"/>
              </a:ext>
            </a:extLst>
          </p:cNvPr>
          <p:cNvSpPr/>
          <p:nvPr/>
        </p:nvSpPr>
        <p:spPr>
          <a:xfrm>
            <a:off x="1139825" y="2128838"/>
            <a:ext cx="3276600" cy="425608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3" name="文本框 10">
            <a:extLst>
              <a:ext uri="{FF2B5EF4-FFF2-40B4-BE49-F238E27FC236}">
                <a16:creationId xmlns:a16="http://schemas.microsoft.com/office/drawing/2014/main" id="{5E80AA98-7522-944E-BACE-77065B1AC9AC}"/>
              </a:ext>
            </a:extLst>
          </p:cNvPr>
          <p:cNvSpPr txBox="1">
            <a:spLocks noChangeArrowheads="1"/>
          </p:cNvSpPr>
          <p:nvPr/>
        </p:nvSpPr>
        <p:spPr bwMode="auto">
          <a:xfrm>
            <a:off x="6168362" y="1173195"/>
            <a:ext cx="4840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2800" b="1" dirty="0">
                <a:latin typeface="KaiTi" panose="02010609060101010101" pitchFamily="49" charset="-122"/>
                <a:ea typeface="KaiTi" panose="02010609060101010101" pitchFamily="49" charset="-122"/>
                <a:cs typeface="+mn-ea"/>
                <a:sym typeface="+mn-lt"/>
              </a:rPr>
              <a:t>数据储存</a:t>
            </a:r>
            <a:endParaRPr lang="en-US" altLang="zh-CN" sz="2800" b="1" dirty="0">
              <a:latin typeface="KaiTi" panose="02010609060101010101" pitchFamily="49" charset="-122"/>
              <a:ea typeface="KaiTi" panose="02010609060101010101" pitchFamily="49" charset="-122"/>
              <a:cs typeface="+mn-ea"/>
              <a:sym typeface="+mn-lt"/>
            </a:endParaRPr>
          </a:p>
        </p:txBody>
      </p:sp>
      <p:cxnSp>
        <p:nvCxnSpPr>
          <p:cNvPr id="54" name="直接箭头连接符 8">
            <a:extLst>
              <a:ext uri="{FF2B5EF4-FFF2-40B4-BE49-F238E27FC236}">
                <a16:creationId xmlns:a16="http://schemas.microsoft.com/office/drawing/2014/main" id="{523F26DF-CF85-8E4B-9D94-18F808F20A10}"/>
              </a:ext>
            </a:extLst>
          </p:cNvPr>
          <p:cNvCxnSpPr>
            <a:cxnSpLocks/>
          </p:cNvCxnSpPr>
          <p:nvPr/>
        </p:nvCxnSpPr>
        <p:spPr>
          <a:xfrm>
            <a:off x="5883275" y="1696415"/>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等腰三角形 9">
            <a:extLst>
              <a:ext uri="{FF2B5EF4-FFF2-40B4-BE49-F238E27FC236}">
                <a16:creationId xmlns:a16="http://schemas.microsoft.com/office/drawing/2014/main" id="{9BFBBFEA-2058-5345-805B-57616492231B}"/>
              </a:ext>
            </a:extLst>
          </p:cNvPr>
          <p:cNvSpPr/>
          <p:nvPr/>
        </p:nvSpPr>
        <p:spPr>
          <a:xfrm rot="5400000">
            <a:off x="5895253" y="1341143"/>
            <a:ext cx="188912" cy="187325"/>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latin typeface="思源黑体 CN Regular" panose="020B0500000000000000" charset="-122"/>
              <a:ea typeface="思源黑体 CN Regular" panose="020B0500000000000000" charset="-122"/>
            </a:endParaRPr>
          </a:p>
        </p:txBody>
      </p:sp>
      <p:pic>
        <p:nvPicPr>
          <p:cNvPr id="57" name="图片 56">
            <a:extLst>
              <a:ext uri="{FF2B5EF4-FFF2-40B4-BE49-F238E27FC236}">
                <a16:creationId xmlns:a16="http://schemas.microsoft.com/office/drawing/2014/main" id="{E540F722-8F65-5C4F-9C85-2DD4D35F7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695" b="14695"/>
          <a:stretch/>
        </p:blipFill>
        <p:spPr bwMode="auto">
          <a:xfrm>
            <a:off x="1370013" y="1860550"/>
            <a:ext cx="335915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直接连接符 19">
            <a:extLst>
              <a:ext uri="{FF2B5EF4-FFF2-40B4-BE49-F238E27FC236}">
                <a16:creationId xmlns:a16="http://schemas.microsoft.com/office/drawing/2014/main" id="{CC182C42-8566-354D-8DFE-4CE6AF984932}"/>
              </a:ext>
            </a:extLst>
          </p:cNvPr>
          <p:cNvCxnSpPr>
            <a:cxnSpLocks/>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a:extLst>
              <a:ext uri="{FF2B5EF4-FFF2-40B4-BE49-F238E27FC236}">
                <a16:creationId xmlns:a16="http://schemas.microsoft.com/office/drawing/2014/main" id="{2602E27E-333E-8747-B134-28EE5FF6433C}"/>
              </a:ext>
            </a:extLst>
          </p:cNvPr>
          <p:cNvCxnSpPr>
            <a:cxnSpLocks/>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147F75F1-90A0-254E-A274-BDDB257522E9}"/>
              </a:ext>
            </a:extLst>
          </p:cNvPr>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a:extLst>
              <a:ext uri="{FF2B5EF4-FFF2-40B4-BE49-F238E27FC236}">
                <a16:creationId xmlns:a16="http://schemas.microsoft.com/office/drawing/2014/main" id="{4CDF85F0-F784-D44F-AC8A-01A09754D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a:extLst>
              <a:ext uri="{FF2B5EF4-FFF2-40B4-BE49-F238E27FC236}">
                <a16:creationId xmlns:a16="http://schemas.microsoft.com/office/drawing/2014/main" id="{ACB6D695-6FD3-BD49-9AE5-76D8B81B478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历史人物</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4" name="图片 3">
            <a:extLst>
              <a:ext uri="{FF2B5EF4-FFF2-40B4-BE49-F238E27FC236}">
                <a16:creationId xmlns:a16="http://schemas.microsoft.com/office/drawing/2014/main" id="{40028AD3-C006-7337-A635-AB39964F9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9709" y="1871268"/>
            <a:ext cx="4592866" cy="4333675"/>
          </a:xfrm>
          <a:prstGeom prst="rect">
            <a:avLst/>
          </a:prstGeom>
        </p:spPr>
      </p:pic>
    </p:spTree>
    <p:extLst>
      <p:ext uri="{BB962C8B-B14F-4D97-AF65-F5344CB8AC3E}">
        <p14:creationId xmlns:p14="http://schemas.microsoft.com/office/powerpoint/2010/main" val="4765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grpSp>
        <p:nvGrpSpPr>
          <p:cNvPr id="6" name="组合 5">
            <a:extLst>
              <a:ext uri="{FF2B5EF4-FFF2-40B4-BE49-F238E27FC236}">
                <a16:creationId xmlns:a16="http://schemas.microsoft.com/office/drawing/2014/main" id="{88C7CD0C-66AF-0D4A-A93D-4449056CD61E}"/>
              </a:ext>
            </a:extLst>
          </p:cNvPr>
          <p:cNvGrpSpPr/>
          <p:nvPr/>
        </p:nvGrpSpPr>
        <p:grpSpPr>
          <a:xfrm>
            <a:off x="704620" y="1490885"/>
            <a:ext cx="10916571" cy="4800186"/>
            <a:chOff x="1170653" y="1613706"/>
            <a:chExt cx="10109924" cy="4445489"/>
          </a:xfrm>
        </p:grpSpPr>
        <p:sp>
          <p:nvSpPr>
            <p:cNvPr id="31" name="任意多边形 16">
              <a:extLst>
                <a:ext uri="{FF2B5EF4-FFF2-40B4-BE49-F238E27FC236}">
                  <a16:creationId xmlns:a16="http://schemas.microsoft.com/office/drawing/2014/main" id="{2883B2B9-7AE5-9B4A-B5A3-CFA3FF75F1FC}"/>
                </a:ext>
              </a:extLst>
            </p:cNvPr>
            <p:cNvSpPr/>
            <p:nvPr/>
          </p:nvSpPr>
          <p:spPr>
            <a:xfrm>
              <a:off x="2347454" y="2920698"/>
              <a:ext cx="7895252" cy="3138497"/>
            </a:xfrm>
            <a:custGeom>
              <a:avLst/>
              <a:gdLst>
                <a:gd name="connsiteX0" fmla="*/ 0 w 7344228"/>
                <a:gd name="connsiteY0" fmla="*/ 3067868 h 3067868"/>
                <a:gd name="connsiteX1" fmla="*/ 3497943 w 7344228"/>
                <a:gd name="connsiteY1" fmla="*/ 252097 h 3067868"/>
                <a:gd name="connsiteX2" fmla="*/ 7344228 w 7344228"/>
                <a:gd name="connsiteY2" fmla="*/ 150497 h 3067868"/>
                <a:gd name="connsiteX0" fmla="*/ 0 w 7344228"/>
                <a:gd name="connsiteY0" fmla="*/ 2919455 h 2919455"/>
                <a:gd name="connsiteX1" fmla="*/ 3454400 w 7344228"/>
                <a:gd name="connsiteY1" fmla="*/ 611684 h 2919455"/>
                <a:gd name="connsiteX2" fmla="*/ 7344228 w 7344228"/>
                <a:gd name="connsiteY2" fmla="*/ 2084 h 2919455"/>
              </a:gdLst>
              <a:ahLst/>
              <a:cxnLst>
                <a:cxn ang="0">
                  <a:pos x="connsiteX0" y="connsiteY0"/>
                </a:cxn>
                <a:cxn ang="0">
                  <a:pos x="connsiteX1" y="connsiteY1"/>
                </a:cxn>
                <a:cxn ang="0">
                  <a:pos x="connsiteX2" y="connsiteY2"/>
                </a:cxn>
              </a:cxnLst>
              <a:rect l="l" t="t" r="r" b="b"/>
              <a:pathLst>
                <a:path w="7344228" h="2919455">
                  <a:moveTo>
                    <a:pt x="0" y="2919455"/>
                  </a:moveTo>
                  <a:cubicBezTo>
                    <a:pt x="1136952" y="1754683"/>
                    <a:pt x="2230362" y="1097912"/>
                    <a:pt x="3454400" y="611684"/>
                  </a:cubicBezTo>
                  <a:cubicBezTo>
                    <a:pt x="4678438" y="125456"/>
                    <a:pt x="6567714" y="-19687"/>
                    <a:pt x="7344228" y="2084"/>
                  </a:cubicBezTo>
                </a:path>
              </a:pathLst>
            </a:cu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32" name="椭圆 6">
              <a:extLst>
                <a:ext uri="{FF2B5EF4-FFF2-40B4-BE49-F238E27FC236}">
                  <a16:creationId xmlns:a16="http://schemas.microsoft.com/office/drawing/2014/main" id="{A3789BFB-C497-5343-97D7-1D7C7F126A66}"/>
                </a:ext>
              </a:extLst>
            </p:cNvPr>
            <p:cNvSpPr/>
            <p:nvPr/>
          </p:nvSpPr>
          <p:spPr>
            <a:xfrm rot="19920000">
              <a:off x="2851973" y="3832945"/>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33" name="椭圆 6">
              <a:extLst>
                <a:ext uri="{FF2B5EF4-FFF2-40B4-BE49-F238E27FC236}">
                  <a16:creationId xmlns:a16="http://schemas.microsoft.com/office/drawing/2014/main" id="{8F717347-9CC0-3645-BE98-944CCBD22D25}"/>
                </a:ext>
              </a:extLst>
            </p:cNvPr>
            <p:cNvSpPr/>
            <p:nvPr/>
          </p:nvSpPr>
          <p:spPr>
            <a:xfrm rot="19920000">
              <a:off x="2927628" y="3924116"/>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2"/>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34" name="TextBox 19">
              <a:extLst>
                <a:ext uri="{FF2B5EF4-FFF2-40B4-BE49-F238E27FC236}">
                  <a16:creationId xmlns:a16="http://schemas.microsoft.com/office/drawing/2014/main" id="{588927FC-ECC9-384F-AAF7-7B462C0B57AD}"/>
                </a:ext>
              </a:extLst>
            </p:cNvPr>
            <p:cNvSpPr txBox="1"/>
            <p:nvPr/>
          </p:nvSpPr>
          <p:spPr>
            <a:xfrm>
              <a:off x="2971187" y="4067142"/>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01</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grpSp>
          <p:nvGrpSpPr>
            <p:cNvPr id="35" name="组合 34">
              <a:extLst>
                <a:ext uri="{FF2B5EF4-FFF2-40B4-BE49-F238E27FC236}">
                  <a16:creationId xmlns:a16="http://schemas.microsoft.com/office/drawing/2014/main" id="{368693C0-30DD-7346-BCB5-C80454DEEFF2}"/>
                </a:ext>
              </a:extLst>
            </p:cNvPr>
            <p:cNvGrpSpPr/>
            <p:nvPr/>
          </p:nvGrpSpPr>
          <p:grpSpPr>
            <a:xfrm>
              <a:off x="3492694" y="4835635"/>
              <a:ext cx="232232" cy="232232"/>
              <a:chOff x="2690610" y="3640348"/>
              <a:chExt cx="193527" cy="193527"/>
            </a:xfrm>
          </p:grpSpPr>
          <p:sp>
            <p:nvSpPr>
              <p:cNvPr id="36" name="椭圆 35">
                <a:extLst>
                  <a:ext uri="{FF2B5EF4-FFF2-40B4-BE49-F238E27FC236}">
                    <a16:creationId xmlns:a16="http://schemas.microsoft.com/office/drawing/2014/main" id="{A177E07C-5D24-6C4C-B658-84B8BDCCC0E8}"/>
                  </a:ext>
                </a:extLst>
              </p:cNvPr>
              <p:cNvSpPr/>
              <p:nvPr/>
            </p:nvSpPr>
            <p:spPr>
              <a:xfrm>
                <a:off x="2690610" y="3640348"/>
                <a:ext cx="193527" cy="193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37" name="椭圆 36">
                <a:extLst>
                  <a:ext uri="{FF2B5EF4-FFF2-40B4-BE49-F238E27FC236}">
                    <a16:creationId xmlns:a16="http://schemas.microsoft.com/office/drawing/2014/main" id="{97D08C8D-9CC0-134B-9E9F-F562E16A00E3}"/>
                  </a:ext>
                </a:extLst>
              </p:cNvPr>
              <p:cNvSpPr/>
              <p:nvPr/>
            </p:nvSpPr>
            <p:spPr>
              <a:xfrm>
                <a:off x="2738997" y="3688735"/>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38" name="组合 37">
              <a:extLst>
                <a:ext uri="{FF2B5EF4-FFF2-40B4-BE49-F238E27FC236}">
                  <a16:creationId xmlns:a16="http://schemas.microsoft.com/office/drawing/2014/main" id="{550271F0-74B2-7440-8495-9C2C4BD4C681}"/>
                </a:ext>
              </a:extLst>
            </p:cNvPr>
            <p:cNvGrpSpPr/>
            <p:nvPr/>
          </p:nvGrpSpPr>
          <p:grpSpPr>
            <a:xfrm>
              <a:off x="4610286" y="4092734"/>
              <a:ext cx="232232" cy="232232"/>
              <a:chOff x="3621936" y="3021264"/>
              <a:chExt cx="193527" cy="193527"/>
            </a:xfrm>
          </p:grpSpPr>
          <p:sp>
            <p:nvSpPr>
              <p:cNvPr id="39" name="椭圆 38">
                <a:extLst>
                  <a:ext uri="{FF2B5EF4-FFF2-40B4-BE49-F238E27FC236}">
                    <a16:creationId xmlns:a16="http://schemas.microsoft.com/office/drawing/2014/main" id="{3EA919C7-F6C9-DE46-B700-D0620D663100}"/>
                  </a:ext>
                </a:extLst>
              </p:cNvPr>
              <p:cNvSpPr/>
              <p:nvPr/>
            </p:nvSpPr>
            <p:spPr>
              <a:xfrm>
                <a:off x="3621936" y="3021264"/>
                <a:ext cx="193527" cy="1935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40" name="椭圆 39">
                <a:extLst>
                  <a:ext uri="{FF2B5EF4-FFF2-40B4-BE49-F238E27FC236}">
                    <a16:creationId xmlns:a16="http://schemas.microsoft.com/office/drawing/2014/main" id="{1D7EF3D7-BC6D-D643-A458-07A434DB298B}"/>
                  </a:ext>
                </a:extLst>
              </p:cNvPr>
              <p:cNvSpPr/>
              <p:nvPr/>
            </p:nvSpPr>
            <p:spPr>
              <a:xfrm>
                <a:off x="3670323" y="3069651"/>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41" name="组合 40">
              <a:extLst>
                <a:ext uri="{FF2B5EF4-FFF2-40B4-BE49-F238E27FC236}">
                  <a16:creationId xmlns:a16="http://schemas.microsoft.com/office/drawing/2014/main" id="{70BF1011-8959-5449-82DD-B90DEDDBE2EC}"/>
                </a:ext>
              </a:extLst>
            </p:cNvPr>
            <p:cNvGrpSpPr/>
            <p:nvPr/>
          </p:nvGrpSpPr>
          <p:grpSpPr>
            <a:xfrm>
              <a:off x="6939087" y="3152952"/>
              <a:ext cx="232232" cy="232232"/>
              <a:chOff x="5562604" y="2238112"/>
              <a:chExt cx="193527" cy="193527"/>
            </a:xfrm>
          </p:grpSpPr>
          <p:sp>
            <p:nvSpPr>
              <p:cNvPr id="42" name="椭圆 41">
                <a:extLst>
                  <a:ext uri="{FF2B5EF4-FFF2-40B4-BE49-F238E27FC236}">
                    <a16:creationId xmlns:a16="http://schemas.microsoft.com/office/drawing/2014/main" id="{DA5ACE89-D684-8147-BE66-5391A56FDDF8}"/>
                  </a:ext>
                </a:extLst>
              </p:cNvPr>
              <p:cNvSpPr/>
              <p:nvPr/>
            </p:nvSpPr>
            <p:spPr>
              <a:xfrm>
                <a:off x="5562604" y="2238112"/>
                <a:ext cx="193527" cy="1935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43" name="椭圆 42">
                <a:extLst>
                  <a:ext uri="{FF2B5EF4-FFF2-40B4-BE49-F238E27FC236}">
                    <a16:creationId xmlns:a16="http://schemas.microsoft.com/office/drawing/2014/main" id="{D47946CB-F497-D544-895D-CAF75B1CF810}"/>
                  </a:ext>
                </a:extLst>
              </p:cNvPr>
              <p:cNvSpPr/>
              <p:nvPr/>
            </p:nvSpPr>
            <p:spPr>
              <a:xfrm>
                <a:off x="5610991" y="2286499"/>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44" name="组合 43">
              <a:extLst>
                <a:ext uri="{FF2B5EF4-FFF2-40B4-BE49-F238E27FC236}">
                  <a16:creationId xmlns:a16="http://schemas.microsoft.com/office/drawing/2014/main" id="{33F34F83-BABC-9743-B6DB-4E670C6F7FFD}"/>
                </a:ext>
              </a:extLst>
            </p:cNvPr>
            <p:cNvGrpSpPr/>
            <p:nvPr/>
          </p:nvGrpSpPr>
          <p:grpSpPr>
            <a:xfrm>
              <a:off x="8062002" y="2931576"/>
              <a:ext cx="232232" cy="232232"/>
              <a:chOff x="6498366" y="2053632"/>
              <a:chExt cx="193527" cy="193527"/>
            </a:xfrm>
          </p:grpSpPr>
          <p:sp>
            <p:nvSpPr>
              <p:cNvPr id="45" name="椭圆 44">
                <a:extLst>
                  <a:ext uri="{FF2B5EF4-FFF2-40B4-BE49-F238E27FC236}">
                    <a16:creationId xmlns:a16="http://schemas.microsoft.com/office/drawing/2014/main" id="{11BE05F4-F3B9-704C-BB92-8E030C92A12E}"/>
                  </a:ext>
                </a:extLst>
              </p:cNvPr>
              <p:cNvSpPr/>
              <p:nvPr/>
            </p:nvSpPr>
            <p:spPr>
              <a:xfrm>
                <a:off x="6498366" y="2053632"/>
                <a:ext cx="193527" cy="193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46" name="椭圆 45">
                <a:extLst>
                  <a:ext uri="{FF2B5EF4-FFF2-40B4-BE49-F238E27FC236}">
                    <a16:creationId xmlns:a16="http://schemas.microsoft.com/office/drawing/2014/main" id="{648AA793-E711-9945-AB3B-49D09312404C}"/>
                  </a:ext>
                </a:extLst>
              </p:cNvPr>
              <p:cNvSpPr/>
              <p:nvPr/>
            </p:nvSpPr>
            <p:spPr>
              <a:xfrm>
                <a:off x="6546753" y="2102019"/>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58" name="组合 57">
              <a:extLst>
                <a:ext uri="{FF2B5EF4-FFF2-40B4-BE49-F238E27FC236}">
                  <a16:creationId xmlns:a16="http://schemas.microsoft.com/office/drawing/2014/main" id="{DF891DCB-70B7-474B-AAD1-2403785AF3B0}"/>
                </a:ext>
              </a:extLst>
            </p:cNvPr>
            <p:cNvGrpSpPr/>
            <p:nvPr/>
          </p:nvGrpSpPr>
          <p:grpSpPr>
            <a:xfrm>
              <a:off x="5830616" y="3522063"/>
              <a:ext cx="232232" cy="232232"/>
              <a:chOff x="4638878" y="2545705"/>
              <a:chExt cx="193527" cy="193527"/>
            </a:xfrm>
          </p:grpSpPr>
          <p:sp>
            <p:nvSpPr>
              <p:cNvPr id="59" name="椭圆 58">
                <a:extLst>
                  <a:ext uri="{FF2B5EF4-FFF2-40B4-BE49-F238E27FC236}">
                    <a16:creationId xmlns:a16="http://schemas.microsoft.com/office/drawing/2014/main" id="{EDD34028-42C7-0347-947D-39414B281037}"/>
                  </a:ext>
                </a:extLst>
              </p:cNvPr>
              <p:cNvSpPr/>
              <p:nvPr/>
            </p:nvSpPr>
            <p:spPr>
              <a:xfrm>
                <a:off x="4638878" y="2545705"/>
                <a:ext cx="193527" cy="193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0" name="椭圆 59">
                <a:extLst>
                  <a:ext uri="{FF2B5EF4-FFF2-40B4-BE49-F238E27FC236}">
                    <a16:creationId xmlns:a16="http://schemas.microsoft.com/office/drawing/2014/main" id="{1F46820B-4ECE-8645-91BE-355EAFFA3272}"/>
                  </a:ext>
                </a:extLst>
              </p:cNvPr>
              <p:cNvSpPr/>
              <p:nvPr/>
            </p:nvSpPr>
            <p:spPr>
              <a:xfrm>
                <a:off x="4687265" y="2594092"/>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sp>
          <p:nvSpPr>
            <p:cNvPr id="61" name="椭圆 6">
              <a:extLst>
                <a:ext uri="{FF2B5EF4-FFF2-40B4-BE49-F238E27FC236}">
                  <a16:creationId xmlns:a16="http://schemas.microsoft.com/office/drawing/2014/main" id="{AEF8315C-CEF0-714D-BEAA-E08F2DF0C73F}"/>
                </a:ext>
              </a:extLst>
            </p:cNvPr>
            <p:cNvSpPr/>
            <p:nvPr/>
          </p:nvSpPr>
          <p:spPr>
            <a:xfrm rot="19920000">
              <a:off x="5197399" y="2523458"/>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2" name="椭圆 6">
              <a:extLst>
                <a:ext uri="{FF2B5EF4-FFF2-40B4-BE49-F238E27FC236}">
                  <a16:creationId xmlns:a16="http://schemas.microsoft.com/office/drawing/2014/main" id="{54EE7FEB-AB17-AE40-A026-6DAE99E4A39D}"/>
                </a:ext>
              </a:extLst>
            </p:cNvPr>
            <p:cNvSpPr/>
            <p:nvPr/>
          </p:nvSpPr>
          <p:spPr>
            <a:xfrm rot="19920000">
              <a:off x="5264501" y="2614629"/>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2"/>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63" name="TextBox 37">
              <a:extLst>
                <a:ext uri="{FF2B5EF4-FFF2-40B4-BE49-F238E27FC236}">
                  <a16:creationId xmlns:a16="http://schemas.microsoft.com/office/drawing/2014/main" id="{35EB6E68-D916-434C-A4E3-907DDD9FF05D}"/>
                </a:ext>
              </a:extLst>
            </p:cNvPr>
            <p:cNvSpPr txBox="1"/>
            <p:nvPr/>
          </p:nvSpPr>
          <p:spPr>
            <a:xfrm>
              <a:off x="5314868" y="2757655"/>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03</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sp>
          <p:nvSpPr>
            <p:cNvPr id="64" name="椭圆 6">
              <a:extLst>
                <a:ext uri="{FF2B5EF4-FFF2-40B4-BE49-F238E27FC236}">
                  <a16:creationId xmlns:a16="http://schemas.microsoft.com/office/drawing/2014/main" id="{BC4A46BC-DD71-7A4A-AD28-35A1814A297F}"/>
                </a:ext>
              </a:extLst>
            </p:cNvPr>
            <p:cNvSpPr/>
            <p:nvPr/>
          </p:nvSpPr>
          <p:spPr>
            <a:xfrm rot="19920000">
              <a:off x="7405699" y="1899826"/>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5" name="椭圆 6">
              <a:extLst>
                <a:ext uri="{FF2B5EF4-FFF2-40B4-BE49-F238E27FC236}">
                  <a16:creationId xmlns:a16="http://schemas.microsoft.com/office/drawing/2014/main" id="{309D1A7E-8017-364E-AAAB-FF78F75D3CD8}"/>
                </a:ext>
              </a:extLst>
            </p:cNvPr>
            <p:cNvSpPr/>
            <p:nvPr/>
          </p:nvSpPr>
          <p:spPr>
            <a:xfrm rot="19920000">
              <a:off x="7481039" y="1990997"/>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2"/>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66" name="TextBox 40">
              <a:extLst>
                <a:ext uri="{FF2B5EF4-FFF2-40B4-BE49-F238E27FC236}">
                  <a16:creationId xmlns:a16="http://schemas.microsoft.com/office/drawing/2014/main" id="{5A64E4CE-8C93-5243-BA8C-EB4E13966189}"/>
                </a:ext>
              </a:extLst>
            </p:cNvPr>
            <p:cNvSpPr txBox="1"/>
            <p:nvPr/>
          </p:nvSpPr>
          <p:spPr>
            <a:xfrm>
              <a:off x="7538657" y="2134023"/>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05</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sp>
          <p:nvSpPr>
            <p:cNvPr id="67" name="椭圆 6">
              <a:extLst>
                <a:ext uri="{FF2B5EF4-FFF2-40B4-BE49-F238E27FC236}">
                  <a16:creationId xmlns:a16="http://schemas.microsoft.com/office/drawing/2014/main" id="{23006EE4-52DC-E94C-80DF-BB924AD1907D}"/>
                </a:ext>
              </a:extLst>
            </p:cNvPr>
            <p:cNvSpPr/>
            <p:nvPr/>
          </p:nvSpPr>
          <p:spPr>
            <a:xfrm rot="8220000">
              <a:off x="4720523" y="4186171"/>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8" name="椭圆 6">
              <a:extLst>
                <a:ext uri="{FF2B5EF4-FFF2-40B4-BE49-F238E27FC236}">
                  <a16:creationId xmlns:a16="http://schemas.microsoft.com/office/drawing/2014/main" id="{39FD6654-3A2E-C349-B5BF-A224CEAA4DEE}"/>
                </a:ext>
              </a:extLst>
            </p:cNvPr>
            <p:cNvSpPr/>
            <p:nvPr/>
          </p:nvSpPr>
          <p:spPr>
            <a:xfrm rot="8220000">
              <a:off x="4796178" y="4277342"/>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1">
                <a:lumMod val="75000"/>
                <a:lumOff val="25000"/>
              </a:schemeClr>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69" name="TextBox 43">
              <a:extLst>
                <a:ext uri="{FF2B5EF4-FFF2-40B4-BE49-F238E27FC236}">
                  <a16:creationId xmlns:a16="http://schemas.microsoft.com/office/drawing/2014/main" id="{9A3E009C-13FE-914E-9970-98AA46204865}"/>
                </a:ext>
              </a:extLst>
            </p:cNvPr>
            <p:cNvSpPr txBox="1"/>
            <p:nvPr/>
          </p:nvSpPr>
          <p:spPr>
            <a:xfrm>
              <a:off x="4929664" y="4531125"/>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02</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sp>
          <p:nvSpPr>
            <p:cNvPr id="70" name="椭圆 6">
              <a:extLst>
                <a:ext uri="{FF2B5EF4-FFF2-40B4-BE49-F238E27FC236}">
                  <a16:creationId xmlns:a16="http://schemas.microsoft.com/office/drawing/2014/main" id="{442F2548-F2E2-9747-B0B2-95469196E12C}"/>
                </a:ext>
              </a:extLst>
            </p:cNvPr>
            <p:cNvSpPr/>
            <p:nvPr/>
          </p:nvSpPr>
          <p:spPr>
            <a:xfrm rot="8220000">
              <a:off x="7047012" y="3244267"/>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71" name="椭圆 6">
              <a:extLst>
                <a:ext uri="{FF2B5EF4-FFF2-40B4-BE49-F238E27FC236}">
                  <a16:creationId xmlns:a16="http://schemas.microsoft.com/office/drawing/2014/main" id="{6D79F22B-D5DE-524C-8E92-F0D1897AF853}"/>
                </a:ext>
              </a:extLst>
            </p:cNvPr>
            <p:cNvSpPr/>
            <p:nvPr/>
          </p:nvSpPr>
          <p:spPr>
            <a:xfrm rot="8220000">
              <a:off x="7122667" y="3335438"/>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1">
                <a:lumMod val="75000"/>
                <a:lumOff val="25000"/>
              </a:schemeClr>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72" name="TextBox 46">
              <a:extLst>
                <a:ext uri="{FF2B5EF4-FFF2-40B4-BE49-F238E27FC236}">
                  <a16:creationId xmlns:a16="http://schemas.microsoft.com/office/drawing/2014/main" id="{F2CBAD48-8366-FA43-B9DE-9EE28F1EA6EC}"/>
                </a:ext>
              </a:extLst>
            </p:cNvPr>
            <p:cNvSpPr txBox="1"/>
            <p:nvPr/>
          </p:nvSpPr>
          <p:spPr>
            <a:xfrm>
              <a:off x="7267998" y="3603288"/>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04</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grpSp>
          <p:nvGrpSpPr>
            <p:cNvPr id="73" name="组合 72">
              <a:extLst>
                <a:ext uri="{FF2B5EF4-FFF2-40B4-BE49-F238E27FC236}">
                  <a16:creationId xmlns:a16="http://schemas.microsoft.com/office/drawing/2014/main" id="{E15E4DFE-E0DF-D249-9A6E-2CCB83A61722}"/>
                </a:ext>
              </a:extLst>
            </p:cNvPr>
            <p:cNvGrpSpPr/>
            <p:nvPr/>
          </p:nvGrpSpPr>
          <p:grpSpPr>
            <a:xfrm>
              <a:off x="6011478" y="3723734"/>
              <a:ext cx="2749892" cy="986669"/>
              <a:chOff x="4595929" y="3560792"/>
              <a:chExt cx="2557972" cy="917807"/>
            </a:xfrm>
          </p:grpSpPr>
          <p:cxnSp>
            <p:nvCxnSpPr>
              <p:cNvPr id="74" name="直接连接符 48">
                <a:extLst>
                  <a:ext uri="{FF2B5EF4-FFF2-40B4-BE49-F238E27FC236}">
                    <a16:creationId xmlns:a16="http://schemas.microsoft.com/office/drawing/2014/main" id="{8EED951A-D225-C943-964D-EC93E9B1AB98}"/>
                  </a:ext>
                </a:extLst>
              </p:cNvPr>
              <p:cNvCxnSpPr/>
              <p:nvPr/>
            </p:nvCxnSpPr>
            <p:spPr>
              <a:xfrm>
                <a:off x="4595929" y="3560792"/>
                <a:ext cx="890241" cy="917807"/>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49">
                <a:extLst>
                  <a:ext uri="{FF2B5EF4-FFF2-40B4-BE49-F238E27FC236}">
                    <a16:creationId xmlns:a16="http://schemas.microsoft.com/office/drawing/2014/main" id="{63157DB1-ABFC-E848-9091-0AAB5F63F535}"/>
                  </a:ext>
                </a:extLst>
              </p:cNvPr>
              <p:cNvCxnSpPr/>
              <p:nvPr/>
            </p:nvCxnSpPr>
            <p:spPr>
              <a:xfrm>
                <a:off x="5490347" y="4478599"/>
                <a:ext cx="166355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E2810695-90A5-914C-AB3A-EE29555E32A4}"/>
                </a:ext>
              </a:extLst>
            </p:cNvPr>
            <p:cNvGrpSpPr/>
            <p:nvPr/>
          </p:nvGrpSpPr>
          <p:grpSpPr>
            <a:xfrm>
              <a:off x="8232834" y="3144409"/>
              <a:ext cx="2255815" cy="481922"/>
              <a:chOff x="2437324" y="4779478"/>
              <a:chExt cx="2098378" cy="448288"/>
            </a:xfrm>
          </p:grpSpPr>
          <p:cxnSp>
            <p:nvCxnSpPr>
              <p:cNvPr id="77" name="直接连接符 51">
                <a:extLst>
                  <a:ext uri="{FF2B5EF4-FFF2-40B4-BE49-F238E27FC236}">
                    <a16:creationId xmlns:a16="http://schemas.microsoft.com/office/drawing/2014/main" id="{A81829A0-A6DE-A145-B957-D45BBF048001}"/>
                  </a:ext>
                </a:extLst>
              </p:cNvPr>
              <p:cNvCxnSpPr/>
              <p:nvPr/>
            </p:nvCxnSpPr>
            <p:spPr>
              <a:xfrm>
                <a:off x="2437324" y="4779478"/>
                <a:ext cx="434824" cy="448288"/>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52">
                <a:extLst>
                  <a:ext uri="{FF2B5EF4-FFF2-40B4-BE49-F238E27FC236}">
                    <a16:creationId xmlns:a16="http://schemas.microsoft.com/office/drawing/2014/main" id="{71961777-6BAE-4D45-A855-1CA705BA36C5}"/>
                  </a:ext>
                </a:extLst>
              </p:cNvPr>
              <p:cNvCxnSpPr/>
              <p:nvPr/>
            </p:nvCxnSpPr>
            <p:spPr>
              <a:xfrm>
                <a:off x="2872148" y="5227766"/>
                <a:ext cx="166355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D1E06188-E5C4-3540-99FC-E4EEAEEE39CA}"/>
                </a:ext>
              </a:extLst>
            </p:cNvPr>
            <p:cNvGrpSpPr/>
            <p:nvPr/>
          </p:nvGrpSpPr>
          <p:grpSpPr>
            <a:xfrm>
              <a:off x="4273930" y="2158441"/>
              <a:ext cx="2739491" cy="1005366"/>
              <a:chOff x="2979648" y="2104742"/>
              <a:chExt cx="2548297" cy="935200"/>
            </a:xfrm>
          </p:grpSpPr>
          <p:cxnSp>
            <p:nvCxnSpPr>
              <p:cNvPr id="80" name="直接连接符 54">
                <a:extLst>
                  <a:ext uri="{FF2B5EF4-FFF2-40B4-BE49-F238E27FC236}">
                    <a16:creationId xmlns:a16="http://schemas.microsoft.com/office/drawing/2014/main" id="{2C3BB1FB-C20B-5740-AD13-4395517C264A}"/>
                  </a:ext>
                </a:extLst>
              </p:cNvPr>
              <p:cNvCxnSpPr/>
              <p:nvPr/>
            </p:nvCxnSpPr>
            <p:spPr>
              <a:xfrm>
                <a:off x="2979648" y="2104742"/>
                <a:ext cx="1663554" cy="0"/>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55">
                <a:extLst>
                  <a:ext uri="{FF2B5EF4-FFF2-40B4-BE49-F238E27FC236}">
                    <a16:creationId xmlns:a16="http://schemas.microsoft.com/office/drawing/2014/main" id="{FF6EA5FE-E7A4-1841-A6DA-742AF780EAB4}"/>
                  </a:ext>
                </a:extLst>
              </p:cNvPr>
              <p:cNvCxnSpPr/>
              <p:nvPr/>
            </p:nvCxnSpPr>
            <p:spPr>
              <a:xfrm>
                <a:off x="4637704" y="2122135"/>
                <a:ext cx="890241" cy="917807"/>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4F1BB380-B93A-4F47-935E-8DCA175DEE14}"/>
                </a:ext>
              </a:extLst>
            </p:cNvPr>
            <p:cNvGrpSpPr/>
            <p:nvPr/>
          </p:nvGrpSpPr>
          <p:grpSpPr>
            <a:xfrm>
              <a:off x="1902548" y="3088419"/>
              <a:ext cx="2765801" cy="989406"/>
              <a:chOff x="773770" y="2969816"/>
              <a:chExt cx="2572771" cy="920354"/>
            </a:xfrm>
          </p:grpSpPr>
          <p:cxnSp>
            <p:nvCxnSpPr>
              <p:cNvPr id="83" name="直接连接符 57">
                <a:extLst>
                  <a:ext uri="{FF2B5EF4-FFF2-40B4-BE49-F238E27FC236}">
                    <a16:creationId xmlns:a16="http://schemas.microsoft.com/office/drawing/2014/main" id="{01E669C3-2E4B-5349-8483-A0BF3FBAD1F7}"/>
                  </a:ext>
                </a:extLst>
              </p:cNvPr>
              <p:cNvCxnSpPr/>
              <p:nvPr/>
            </p:nvCxnSpPr>
            <p:spPr>
              <a:xfrm>
                <a:off x="773770" y="2969816"/>
                <a:ext cx="1663554" cy="0"/>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58">
                <a:extLst>
                  <a:ext uri="{FF2B5EF4-FFF2-40B4-BE49-F238E27FC236}">
                    <a16:creationId xmlns:a16="http://schemas.microsoft.com/office/drawing/2014/main" id="{8CD51A3E-D6D4-7B49-95D1-263667595026}"/>
                  </a:ext>
                </a:extLst>
              </p:cNvPr>
              <p:cNvCxnSpPr/>
              <p:nvPr/>
            </p:nvCxnSpPr>
            <p:spPr>
              <a:xfrm>
                <a:off x="2456300" y="2972363"/>
                <a:ext cx="890241" cy="917807"/>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grpSp>
        <p:sp>
          <p:nvSpPr>
            <p:cNvPr id="85" name="TextBox 60">
              <a:extLst>
                <a:ext uri="{FF2B5EF4-FFF2-40B4-BE49-F238E27FC236}">
                  <a16:creationId xmlns:a16="http://schemas.microsoft.com/office/drawing/2014/main" id="{D4C750EF-8C9A-A94A-AE64-1021381976E4}"/>
                </a:ext>
              </a:extLst>
            </p:cNvPr>
            <p:cNvSpPr txBox="1"/>
            <p:nvPr/>
          </p:nvSpPr>
          <p:spPr>
            <a:xfrm>
              <a:off x="3421324" y="1613706"/>
              <a:ext cx="2711531" cy="285035"/>
            </a:xfrm>
            <a:prstGeom prst="rect">
              <a:avLst/>
            </a:prstGeom>
            <a:noFill/>
          </p:spPr>
          <p:txBody>
            <a:bodyPr wrap="square" rtlCol="0">
              <a:spAutoFit/>
            </a:bodyPr>
            <a:lstStyle/>
            <a:p>
              <a:pPr algn="r">
                <a:defRPr/>
              </a:pPr>
              <a:r>
                <a:rPr lang="zh-CN" altLang="en-US" sz="1400" dirty="0">
                  <a:latin typeface="FZSongKeBenXiuKaiS-R-GB" panose="02000000000000000000" pitchFamily="2" charset="-122"/>
                  <a:ea typeface="FZSongKeBenXiuKaiS-R-GB" panose="02000000000000000000" pitchFamily="2" charset="-122"/>
                </a:rPr>
                <a:t>性别</a:t>
              </a:r>
              <a:r>
                <a:rPr lang="en-US" altLang="zh-CN" sz="1400" dirty="0">
                  <a:latin typeface="FZSongKeBenXiuKaiS-R-GB" panose="02000000000000000000" pitchFamily="2" charset="-122"/>
                  <a:ea typeface="FZSongKeBenXiuKaiS-R-GB" panose="02000000000000000000" pitchFamily="2" charset="-122"/>
                </a:rPr>
                <a:t>:</a:t>
              </a:r>
              <a:r>
                <a:rPr lang="zh-CN" altLang="en-US" sz="1400" dirty="0">
                  <a:latin typeface="FZSongKeBenXiuKaiS-R-GB" panose="02000000000000000000" pitchFamily="2" charset="-122"/>
                  <a:ea typeface="FZSongKeBenXiuKaiS-R-GB" panose="02000000000000000000" pitchFamily="2" charset="-122"/>
                </a:rPr>
                <a:t> 男</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sp>
          <p:nvSpPr>
            <p:cNvPr id="86" name="TextBox 62">
              <a:extLst>
                <a:ext uri="{FF2B5EF4-FFF2-40B4-BE49-F238E27FC236}">
                  <a16:creationId xmlns:a16="http://schemas.microsoft.com/office/drawing/2014/main" id="{8D3C666F-8F20-F34B-A5E9-9FA238DE9BE4}"/>
                </a:ext>
              </a:extLst>
            </p:cNvPr>
            <p:cNvSpPr txBox="1"/>
            <p:nvPr/>
          </p:nvSpPr>
          <p:spPr>
            <a:xfrm>
              <a:off x="1170653" y="2545536"/>
              <a:ext cx="2711531" cy="285035"/>
            </a:xfrm>
            <a:prstGeom prst="rect">
              <a:avLst/>
            </a:prstGeom>
            <a:noFill/>
          </p:spPr>
          <p:txBody>
            <a:bodyPr wrap="square" rtlCol="0">
              <a:spAutoFit/>
            </a:bodyPr>
            <a:lstStyle/>
            <a:p>
              <a:pPr algn="r">
                <a:defRPr/>
              </a:pPr>
              <a:r>
                <a:rPr lang="zh-CN" altLang="id-ID" sz="1400" dirty="0">
                  <a:latin typeface="FZSongKeBenXiuKaiS-R-GB" panose="02000000000000000000" pitchFamily="2" charset="-122"/>
                  <a:ea typeface="FZSongKeBenXiuKaiS-R-GB" panose="02000000000000000000" pitchFamily="2" charset="-122"/>
                  <a:cs typeface="+mn-ea"/>
                  <a:sym typeface="+mn-lt"/>
                </a:rPr>
                <a:t>中文名</a:t>
              </a:r>
              <a:r>
                <a:rPr lang="en-US" altLang="zh-CN" sz="1400" dirty="0">
                  <a:latin typeface="FZSongKeBenXiuKaiS-R-GB" panose="02000000000000000000" pitchFamily="2" charset="-122"/>
                  <a:ea typeface="FZSongKeBenXiuKaiS-R-GB" panose="02000000000000000000" pitchFamily="2" charset="-122"/>
                  <a:cs typeface="+mn-ea"/>
                  <a:sym typeface="+mn-lt"/>
                </a:rPr>
                <a:t>/</a:t>
              </a:r>
              <a:r>
                <a:rPr lang="zh-CN" altLang="en-US" sz="1400" dirty="0">
                  <a:latin typeface="FZSongKeBenXiuKaiS-R-GB" panose="02000000000000000000" pitchFamily="2" charset="-122"/>
                  <a:ea typeface="FZSongKeBenXiuKaiS-R-GB" panose="02000000000000000000" pitchFamily="2" charset="-122"/>
                  <a:cs typeface="+mn-ea"/>
                  <a:sym typeface="+mn-lt"/>
                </a:rPr>
                <a:t>拼音</a:t>
              </a:r>
              <a:r>
                <a:rPr lang="en-US" altLang="zh-CN" sz="1400" dirty="0">
                  <a:latin typeface="FZSongKeBenXiuKaiS-R-GB" panose="02000000000000000000" pitchFamily="2" charset="-122"/>
                  <a:ea typeface="FZSongKeBenXiuKaiS-R-GB" panose="02000000000000000000" pitchFamily="2" charset="-122"/>
                  <a:cs typeface="+mn-ea"/>
                  <a:sym typeface="+mn-lt"/>
                </a:rPr>
                <a:t>:</a:t>
              </a:r>
              <a:r>
                <a:rPr lang="zh-CN" altLang="en-US" sz="1400" dirty="0">
                  <a:latin typeface="FZSongKeBenXiuKaiS-R-GB" panose="02000000000000000000" pitchFamily="2" charset="-122"/>
                  <a:ea typeface="FZSongKeBenXiuKaiS-R-GB" panose="02000000000000000000" pitchFamily="2" charset="-122"/>
                  <a:cs typeface="+mn-ea"/>
                  <a:sym typeface="+mn-lt"/>
                </a:rPr>
                <a:t> 韩愈</a:t>
              </a:r>
              <a:r>
                <a:rPr lang="en-US" altLang="zh-CN" sz="1400" dirty="0">
                  <a:latin typeface="FZSongKeBenXiuKaiS-R-GB" panose="02000000000000000000" pitchFamily="2" charset="-122"/>
                  <a:ea typeface="FZSongKeBenXiuKaiS-R-GB" panose="02000000000000000000" pitchFamily="2" charset="-122"/>
                  <a:cs typeface="+mn-ea"/>
                  <a:sym typeface="+mn-lt"/>
                </a:rPr>
                <a:t>/Han Yu</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sp>
          <p:nvSpPr>
            <p:cNvPr id="87" name="TextBox 64">
              <a:extLst>
                <a:ext uri="{FF2B5EF4-FFF2-40B4-BE49-F238E27FC236}">
                  <a16:creationId xmlns:a16="http://schemas.microsoft.com/office/drawing/2014/main" id="{A51104C1-14A2-B54D-B6FF-270C0AC1E0C5}"/>
                </a:ext>
              </a:extLst>
            </p:cNvPr>
            <p:cNvSpPr txBox="1"/>
            <p:nvPr/>
          </p:nvSpPr>
          <p:spPr>
            <a:xfrm>
              <a:off x="8569046" y="3679852"/>
              <a:ext cx="2711531" cy="285035"/>
            </a:xfrm>
            <a:prstGeom prst="rect">
              <a:avLst/>
            </a:prstGeom>
            <a:noFill/>
          </p:spPr>
          <p:txBody>
            <a:bodyPr wrap="square" rtlCol="0">
              <a:spAutoFit/>
            </a:bodyPr>
            <a:lstStyle/>
            <a:p>
              <a:pPr>
                <a:defRPr/>
              </a:pPr>
              <a:r>
                <a:rPr lang="zh-CN" altLang="en-US" sz="1400" dirty="0">
                  <a:latin typeface="FZSongKeBenXiuKaiS-R-GB" panose="02000000000000000000" pitchFamily="2" charset="-122"/>
                  <a:ea typeface="FZSongKeBenXiuKaiS-R-GB" panose="02000000000000000000" pitchFamily="2" charset="-122"/>
                </a:rPr>
                <a:t>郡望</a:t>
              </a:r>
              <a:r>
                <a:rPr lang="en-US" altLang="zh-CN" sz="1400" dirty="0">
                  <a:latin typeface="FZSongKeBenXiuKaiS-R-GB" panose="02000000000000000000" pitchFamily="2" charset="-122"/>
                  <a:ea typeface="FZSongKeBenXiuKaiS-R-GB" panose="02000000000000000000" pitchFamily="2" charset="-122"/>
                </a:rPr>
                <a:t>:</a:t>
              </a:r>
              <a:r>
                <a:rPr lang="zh-CN" altLang="en-US" sz="1400" dirty="0">
                  <a:latin typeface="FZSongKeBenXiuKaiS-R-GB" panose="02000000000000000000" pitchFamily="2" charset="-122"/>
                  <a:ea typeface="FZSongKeBenXiuKaiS-R-GB" panose="02000000000000000000" pitchFamily="2" charset="-122"/>
                </a:rPr>
                <a:t> 南阳</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sp>
          <p:nvSpPr>
            <p:cNvPr id="88" name="TextBox 66">
              <a:extLst>
                <a:ext uri="{FF2B5EF4-FFF2-40B4-BE49-F238E27FC236}">
                  <a16:creationId xmlns:a16="http://schemas.microsoft.com/office/drawing/2014/main" id="{D7F516AF-B36A-2643-9248-1081DE842E15}"/>
                </a:ext>
              </a:extLst>
            </p:cNvPr>
            <p:cNvSpPr txBox="1"/>
            <p:nvPr/>
          </p:nvSpPr>
          <p:spPr>
            <a:xfrm>
              <a:off x="6968511" y="4813069"/>
              <a:ext cx="3102330" cy="285035"/>
            </a:xfrm>
            <a:prstGeom prst="rect">
              <a:avLst/>
            </a:prstGeom>
            <a:noFill/>
          </p:spPr>
          <p:txBody>
            <a:bodyPr wrap="square" rtlCol="0">
              <a:spAutoFit/>
            </a:bodyPr>
            <a:lstStyle/>
            <a:p>
              <a:pPr>
                <a:defRPr/>
              </a:pPr>
              <a:r>
                <a:rPr lang="zh-CN" altLang="en-US" sz="1400" dirty="0">
                  <a:latin typeface="FZSongKeBenXiuKaiS-R-GB" panose="02000000000000000000" pitchFamily="2" charset="-122"/>
                  <a:ea typeface="FZSongKeBenXiuKaiS-R-GB" panose="02000000000000000000" pitchFamily="2" charset="-122"/>
                  <a:cs typeface="+mn-ea"/>
                  <a:sym typeface="+mn-lt"/>
                </a:rPr>
                <a:t>享年</a:t>
              </a:r>
              <a:r>
                <a:rPr lang="en-US" altLang="zh-CN" sz="1400" dirty="0">
                  <a:latin typeface="FZSongKeBenXiuKaiS-R-GB" panose="02000000000000000000" pitchFamily="2" charset="-122"/>
                  <a:ea typeface="FZSongKeBenXiuKaiS-R-GB" panose="02000000000000000000" pitchFamily="2" charset="-122"/>
                  <a:cs typeface="+mn-ea"/>
                  <a:sym typeface="+mn-lt"/>
                </a:rPr>
                <a:t>:</a:t>
              </a:r>
              <a:r>
                <a:rPr lang="zh-CN" altLang="en-US" sz="1400" dirty="0">
                  <a:latin typeface="FZSongKeBenXiuKaiS-R-GB" panose="02000000000000000000" pitchFamily="2" charset="-122"/>
                  <a:ea typeface="FZSongKeBenXiuKaiS-R-GB" panose="02000000000000000000" pitchFamily="2" charset="-122"/>
                  <a:cs typeface="+mn-ea"/>
                  <a:sym typeface="+mn-lt"/>
                </a:rPr>
                <a:t> </a:t>
              </a:r>
              <a:r>
                <a:rPr lang="en-US" altLang="zh-CN" sz="1400" dirty="0">
                  <a:latin typeface="FZSongKeBenXiuKaiS-R-GB" panose="02000000000000000000" pitchFamily="2" charset="-122"/>
                  <a:ea typeface="FZSongKeBenXiuKaiS-R-GB" panose="02000000000000000000" pitchFamily="2" charset="-122"/>
                  <a:cs typeface="+mn-ea"/>
                  <a:sym typeface="+mn-lt"/>
                </a:rPr>
                <a:t>58</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grpSp>
          <p:nvGrpSpPr>
            <p:cNvPr id="89" name="组合 88">
              <a:extLst>
                <a:ext uri="{FF2B5EF4-FFF2-40B4-BE49-F238E27FC236}">
                  <a16:creationId xmlns:a16="http://schemas.microsoft.com/office/drawing/2014/main" id="{0B5EA12D-2B19-7A48-908B-E90A2C969B39}"/>
                </a:ext>
              </a:extLst>
            </p:cNvPr>
            <p:cNvGrpSpPr/>
            <p:nvPr/>
          </p:nvGrpSpPr>
          <p:grpSpPr>
            <a:xfrm>
              <a:off x="3710539" y="5067866"/>
              <a:ext cx="2518054" cy="537946"/>
              <a:chOff x="2437324" y="4779478"/>
              <a:chExt cx="2098378" cy="448288"/>
            </a:xfrm>
          </p:grpSpPr>
          <p:cxnSp>
            <p:nvCxnSpPr>
              <p:cNvPr id="90" name="直接连接符 68">
                <a:extLst>
                  <a:ext uri="{FF2B5EF4-FFF2-40B4-BE49-F238E27FC236}">
                    <a16:creationId xmlns:a16="http://schemas.microsoft.com/office/drawing/2014/main" id="{D87B5FC5-45EC-EB45-BA61-EEA7853AEDBB}"/>
                  </a:ext>
                </a:extLst>
              </p:cNvPr>
              <p:cNvCxnSpPr/>
              <p:nvPr/>
            </p:nvCxnSpPr>
            <p:spPr>
              <a:xfrm>
                <a:off x="2437324" y="4779478"/>
                <a:ext cx="434824" cy="448288"/>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69">
                <a:extLst>
                  <a:ext uri="{FF2B5EF4-FFF2-40B4-BE49-F238E27FC236}">
                    <a16:creationId xmlns:a16="http://schemas.microsoft.com/office/drawing/2014/main" id="{73D3E136-C2E1-364E-8C6F-AD4DC59E4275}"/>
                  </a:ext>
                </a:extLst>
              </p:cNvPr>
              <p:cNvCxnSpPr/>
              <p:nvPr/>
            </p:nvCxnSpPr>
            <p:spPr>
              <a:xfrm>
                <a:off x="2872148" y="5227766"/>
                <a:ext cx="166355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TextBox 71">
              <a:extLst>
                <a:ext uri="{FF2B5EF4-FFF2-40B4-BE49-F238E27FC236}">
                  <a16:creationId xmlns:a16="http://schemas.microsoft.com/office/drawing/2014/main" id="{62CC1FB5-5B9D-C248-A1F4-2CA7CCA48483}"/>
                </a:ext>
              </a:extLst>
            </p:cNvPr>
            <p:cNvSpPr txBox="1"/>
            <p:nvPr/>
          </p:nvSpPr>
          <p:spPr>
            <a:xfrm>
              <a:off x="4108580" y="5699740"/>
              <a:ext cx="2711531" cy="285035"/>
            </a:xfrm>
            <a:prstGeom prst="rect">
              <a:avLst/>
            </a:prstGeom>
            <a:noFill/>
          </p:spPr>
          <p:txBody>
            <a:bodyPr wrap="square" rtlCol="0">
              <a:spAutoFit/>
            </a:bodyPr>
            <a:lstStyle/>
            <a:p>
              <a:pPr>
                <a:defRPr/>
              </a:pPr>
              <a:r>
                <a:rPr lang="en-US" altLang="zh-CN" sz="1400" dirty="0">
                  <a:latin typeface="FZSongKeBenXiuKaiS-R-GB" panose="02000000000000000000" pitchFamily="2" charset="-122"/>
                  <a:ea typeface="FZSongKeBenXiuKaiS-R-GB" panose="02000000000000000000" pitchFamily="2" charset="-122"/>
                </a:rPr>
                <a:t>Person ID: 3332</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grpSp>
      <p:pic>
        <p:nvPicPr>
          <p:cNvPr id="95" name="图片 94">
            <a:extLst>
              <a:ext uri="{FF2B5EF4-FFF2-40B4-BE49-F238E27FC236}">
                <a16:creationId xmlns:a16="http://schemas.microsoft.com/office/drawing/2014/main" id="{EB85179F-0DD4-864B-84A6-888C5938A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93" name="文本框 10">
            <a:extLst>
              <a:ext uri="{FF2B5EF4-FFF2-40B4-BE49-F238E27FC236}">
                <a16:creationId xmlns:a16="http://schemas.microsoft.com/office/drawing/2014/main" id="{A3241077-48DD-A74B-8F19-363B8AE5C958}"/>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历史人物</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270845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D517D6D-0C40-9D4F-BE96-AEAA11DE7DC6}"/>
              </a:ext>
            </a:extLst>
          </p:cNvPr>
          <p:cNvPicPr>
            <a:picLocks noChangeAspect="1"/>
          </p:cNvPicPr>
          <p:nvPr/>
        </p:nvPicPr>
        <p:blipFill rotWithShape="1">
          <a:blip r:embed="rId3">
            <a:extLst>
              <a:ext uri="{28A0092B-C50C-407E-A947-70E740481C1C}">
                <a14:useLocalDpi xmlns:a14="http://schemas.microsoft.com/office/drawing/2010/main" val="0"/>
              </a:ext>
            </a:extLst>
          </a:blip>
          <a:srcRect t="21391"/>
          <a:stretch/>
        </p:blipFill>
        <p:spPr>
          <a:xfrm flipH="1">
            <a:off x="0" y="0"/>
            <a:ext cx="12192000" cy="6858000"/>
          </a:xfrm>
          <a:prstGeom prst="rect">
            <a:avLst/>
          </a:prstGeom>
        </p:spPr>
      </p:pic>
      <p:grpSp>
        <p:nvGrpSpPr>
          <p:cNvPr id="2" name="组合 1">
            <a:extLst>
              <a:ext uri="{FF2B5EF4-FFF2-40B4-BE49-F238E27FC236}">
                <a16:creationId xmlns:a16="http://schemas.microsoft.com/office/drawing/2014/main" id="{B20A8DB7-B9F1-654F-9E0A-0BD7363FC936}"/>
              </a:ext>
            </a:extLst>
          </p:cNvPr>
          <p:cNvGrpSpPr/>
          <p:nvPr/>
        </p:nvGrpSpPr>
        <p:grpSpPr>
          <a:xfrm>
            <a:off x="6731114" y="1194762"/>
            <a:ext cx="4615759" cy="2308059"/>
            <a:chOff x="1203150" y="2391795"/>
            <a:chExt cx="4615759" cy="2308059"/>
          </a:xfrm>
        </p:grpSpPr>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03</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25574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人物维度</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9" cy="1200329"/>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数据挖掘</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维度分布</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朝代分布</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grpSp>
      <p:pic>
        <p:nvPicPr>
          <p:cNvPr id="9" name="图片 8">
            <a:extLst>
              <a:ext uri="{FF2B5EF4-FFF2-40B4-BE49-F238E27FC236}">
                <a16:creationId xmlns:a16="http://schemas.microsoft.com/office/drawing/2014/main" id="{7E8B0000-5531-8444-A77C-8DB975604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69" y="5927272"/>
            <a:ext cx="1758315" cy="495300"/>
          </a:xfrm>
          <a:prstGeom prst="rect">
            <a:avLst/>
          </a:prstGeom>
        </p:spPr>
      </p:pic>
    </p:spTree>
    <p:extLst>
      <p:ext uri="{BB962C8B-B14F-4D97-AF65-F5344CB8AC3E}">
        <p14:creationId xmlns:p14="http://schemas.microsoft.com/office/powerpoint/2010/main" val="345391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 name="矩形 117">
            <a:extLst>
              <a:ext uri="{FF2B5EF4-FFF2-40B4-BE49-F238E27FC236}">
                <a16:creationId xmlns:a16="http://schemas.microsoft.com/office/drawing/2014/main" id="{7C42CD88-11CA-074A-B2CF-4323CD9BA7BD}"/>
              </a:ext>
            </a:extLst>
          </p:cNvPr>
          <p:cNvSpPr/>
          <p:nvPr/>
        </p:nvSpPr>
        <p:spPr>
          <a:xfrm>
            <a:off x="347662" y="1815327"/>
            <a:ext cx="5157713" cy="4223787"/>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楷体"/>
              <a:cs typeface="+mn-cs"/>
            </a:endParaRPr>
          </a:p>
        </p:txBody>
      </p:sp>
      <p:pic>
        <p:nvPicPr>
          <p:cNvPr id="16" name="图片 3">
            <a:extLst>
              <a:ext uri="{FF2B5EF4-FFF2-40B4-BE49-F238E27FC236}">
                <a16:creationId xmlns:a16="http://schemas.microsoft.com/office/drawing/2014/main" id="{C1D5AB7E-A6BB-7642-BE69-944F51DCE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3307" y="2134863"/>
            <a:ext cx="5466118" cy="3584717"/>
          </a:xfrm>
          <a:prstGeom prst="rect">
            <a:avLst/>
          </a:prstGeom>
          <a:noFill/>
          <a:ln>
            <a:noFill/>
          </a:ln>
          <a:effectLst>
            <a:outerShdw blurRad="2540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93" name="Oval 4">
            <a:extLst>
              <a:ext uri="{FF2B5EF4-FFF2-40B4-BE49-F238E27FC236}">
                <a16:creationId xmlns:a16="http://schemas.microsoft.com/office/drawing/2014/main" id="{7860F4A3-1E4F-854E-B385-A2DA261C1ABC}"/>
              </a:ext>
            </a:extLst>
          </p:cNvPr>
          <p:cNvSpPr/>
          <p:nvPr/>
        </p:nvSpPr>
        <p:spPr>
          <a:xfrm>
            <a:off x="6480488" y="2035647"/>
            <a:ext cx="676215" cy="676215"/>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01</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94" name="组合 93">
            <a:extLst>
              <a:ext uri="{FF2B5EF4-FFF2-40B4-BE49-F238E27FC236}">
                <a16:creationId xmlns:a16="http://schemas.microsoft.com/office/drawing/2014/main" id="{91958A37-6202-D94E-8AB6-C82930936234}"/>
              </a:ext>
            </a:extLst>
          </p:cNvPr>
          <p:cNvGrpSpPr/>
          <p:nvPr/>
        </p:nvGrpSpPr>
        <p:grpSpPr>
          <a:xfrm>
            <a:off x="7227274" y="1904030"/>
            <a:ext cx="3949862" cy="830820"/>
            <a:chOff x="7175326" y="1088126"/>
            <a:chExt cx="4317544" cy="830820"/>
          </a:xfrm>
        </p:grpSpPr>
        <p:sp>
          <p:nvSpPr>
            <p:cNvPr id="95" name="Text Box 7">
              <a:extLst>
                <a:ext uri="{FF2B5EF4-FFF2-40B4-BE49-F238E27FC236}">
                  <a16:creationId xmlns:a16="http://schemas.microsoft.com/office/drawing/2014/main" id="{83F40E75-2567-0E43-A05B-87ABCA4AA7CD}"/>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人物标识主键</a:t>
              </a:r>
              <a:endParaRPr lang="en-US" altLang="zh-CN" sz="2400" b="1" dirty="0">
                <a:latin typeface="+mj-ea"/>
                <a:ea typeface="+mj-ea"/>
                <a:cs typeface="+mn-ea"/>
                <a:sym typeface="+mn-lt"/>
              </a:endParaRPr>
            </a:p>
          </p:txBody>
        </p:sp>
        <p:sp>
          <p:nvSpPr>
            <p:cNvPr id="96" name="Rectangle 5">
              <a:extLst>
                <a:ext uri="{FF2B5EF4-FFF2-40B4-BE49-F238E27FC236}">
                  <a16:creationId xmlns:a16="http://schemas.microsoft.com/office/drawing/2014/main" id="{BB24E5A8-84C1-B04D-890C-6D8BE209F4AA}"/>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en-US" altLang="zh-CN" sz="1600" dirty="0">
                  <a:latin typeface="FZSongKeBenXiuKaiS-R-GB" panose="02000000000000000000" pitchFamily="2" charset="-122"/>
                  <a:ea typeface="FZSongKeBenXiuKaiS-R-GB" panose="02000000000000000000" pitchFamily="2" charset="-122"/>
                  <a:cs typeface="+mn-ea"/>
                  <a:sym typeface="+mn-lt"/>
                </a:rPr>
                <a:t>		</a:t>
              </a:r>
              <a:r>
                <a:rPr lang="en-US" altLang="zh-CN" sz="1600" dirty="0" err="1">
                  <a:latin typeface="FZSongKeBenXiuKaiS-R-GB" panose="02000000000000000000" pitchFamily="2" charset="-122"/>
                  <a:ea typeface="FZSongKeBenXiuKaiS-R-GB" panose="02000000000000000000" pitchFamily="2" charset="-122"/>
                  <a:cs typeface="+mn-ea"/>
                  <a:sym typeface="+mn-lt"/>
                </a:rPr>
                <a:t>c_personid</a:t>
              </a:r>
              <a:r>
                <a:rPr lang="en-US" altLang="zh-CN" sz="1600" dirty="0">
                  <a:latin typeface="FZSongKeBenXiuKaiS-R-GB" panose="02000000000000000000" pitchFamily="2" charset="-122"/>
                  <a:ea typeface="FZSongKeBenXiuKaiS-R-GB" panose="02000000000000000000" pitchFamily="2" charset="-122"/>
                  <a:cs typeface="+mn-ea"/>
                  <a:sym typeface="+mn-lt"/>
                </a:rPr>
                <a:t>: </a:t>
              </a:r>
              <a:r>
                <a:rPr lang="zh-CN" altLang="en-US" sz="1600" dirty="0">
                  <a:latin typeface="FZSongKeBenXiuKaiS-R-GB" panose="02000000000000000000" pitchFamily="2" charset="-122"/>
                  <a:ea typeface="FZSongKeBenXiuKaiS-R-GB" panose="02000000000000000000" pitchFamily="2" charset="-122"/>
                  <a:cs typeface="+mn-ea"/>
                  <a:sym typeface="+mn-lt"/>
                </a:rPr>
                <a:t>个人编号</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sp>
        <p:nvSpPr>
          <p:cNvPr id="97" name="Oval 4">
            <a:extLst>
              <a:ext uri="{FF2B5EF4-FFF2-40B4-BE49-F238E27FC236}">
                <a16:creationId xmlns:a16="http://schemas.microsoft.com/office/drawing/2014/main" id="{25B80AA6-A889-E34A-912C-473BE9A403BA}"/>
              </a:ext>
            </a:extLst>
          </p:cNvPr>
          <p:cNvSpPr/>
          <p:nvPr/>
        </p:nvSpPr>
        <p:spPr>
          <a:xfrm>
            <a:off x="6483424" y="3455773"/>
            <a:ext cx="676215" cy="676215"/>
          </a:xfrm>
          <a:prstGeom prst="ellipse">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02</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sp>
        <p:nvSpPr>
          <p:cNvPr id="101" name="Oval 4">
            <a:extLst>
              <a:ext uri="{FF2B5EF4-FFF2-40B4-BE49-F238E27FC236}">
                <a16:creationId xmlns:a16="http://schemas.microsoft.com/office/drawing/2014/main" id="{578C2DD9-FEAE-3D47-9D59-281CFBA3FCF5}"/>
              </a:ext>
            </a:extLst>
          </p:cNvPr>
          <p:cNvSpPr/>
          <p:nvPr/>
        </p:nvSpPr>
        <p:spPr>
          <a:xfrm>
            <a:off x="6507195" y="4918452"/>
            <a:ext cx="676215" cy="676215"/>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03</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109" name="组合 108">
            <a:extLst>
              <a:ext uri="{FF2B5EF4-FFF2-40B4-BE49-F238E27FC236}">
                <a16:creationId xmlns:a16="http://schemas.microsoft.com/office/drawing/2014/main" id="{47B56768-126E-E244-A759-0B8939EB0F5C}"/>
              </a:ext>
            </a:extLst>
          </p:cNvPr>
          <p:cNvGrpSpPr/>
          <p:nvPr/>
        </p:nvGrpSpPr>
        <p:grpSpPr>
          <a:xfrm>
            <a:off x="7183410" y="3378470"/>
            <a:ext cx="3949862" cy="830820"/>
            <a:chOff x="7175326" y="1088126"/>
            <a:chExt cx="4317544" cy="830820"/>
          </a:xfrm>
        </p:grpSpPr>
        <p:sp>
          <p:nvSpPr>
            <p:cNvPr id="110" name="Text Box 7">
              <a:extLst>
                <a:ext uri="{FF2B5EF4-FFF2-40B4-BE49-F238E27FC236}">
                  <a16:creationId xmlns:a16="http://schemas.microsoft.com/office/drawing/2014/main" id="{C403F909-6B1F-F242-A4C4-4C4098840B47}"/>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人物信息相关表</a:t>
              </a:r>
              <a:endParaRPr lang="en-US" altLang="zh-CN" sz="2400" b="1" dirty="0">
                <a:latin typeface="+mj-ea"/>
                <a:ea typeface="+mj-ea"/>
                <a:cs typeface="+mn-ea"/>
                <a:sym typeface="+mn-lt"/>
              </a:endParaRPr>
            </a:p>
          </p:txBody>
        </p:sp>
        <p:sp>
          <p:nvSpPr>
            <p:cNvPr id="111" name="Rectangle 5">
              <a:extLst>
                <a:ext uri="{FF2B5EF4-FFF2-40B4-BE49-F238E27FC236}">
                  <a16:creationId xmlns:a16="http://schemas.microsoft.com/office/drawing/2014/main" id="{E68B5B64-A489-164E-A4F0-E22C52DED92C}"/>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zh-CN" altLang="en-US" sz="1600" dirty="0">
                  <a:latin typeface="FZSongKeBenXiuKaiS-R-GB" panose="02000000000000000000" pitchFamily="2" charset="-122"/>
                  <a:ea typeface="FZSongKeBenXiuKaiS-R-GB" panose="02000000000000000000" pitchFamily="2" charset="-122"/>
                  <a:cs typeface="+mn-ea"/>
                  <a:sym typeface="+mn-lt"/>
                </a:rPr>
                <a:t>含有以上主键的表都可以看作储存历史人物信息的表</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grpSp>
        <p:nvGrpSpPr>
          <p:cNvPr id="112" name="组合 111">
            <a:extLst>
              <a:ext uri="{FF2B5EF4-FFF2-40B4-BE49-F238E27FC236}">
                <a16:creationId xmlns:a16="http://schemas.microsoft.com/office/drawing/2014/main" id="{FE9306AF-A4AB-3B49-8D7F-4EAEF85D90CC}"/>
              </a:ext>
            </a:extLst>
          </p:cNvPr>
          <p:cNvGrpSpPr/>
          <p:nvPr/>
        </p:nvGrpSpPr>
        <p:grpSpPr>
          <a:xfrm>
            <a:off x="7183410" y="4846375"/>
            <a:ext cx="3949862" cy="830820"/>
            <a:chOff x="7175326" y="1088126"/>
            <a:chExt cx="4317544" cy="830820"/>
          </a:xfrm>
        </p:grpSpPr>
        <p:sp>
          <p:nvSpPr>
            <p:cNvPr id="113" name="Text Box 7">
              <a:extLst>
                <a:ext uri="{FF2B5EF4-FFF2-40B4-BE49-F238E27FC236}">
                  <a16:creationId xmlns:a16="http://schemas.microsoft.com/office/drawing/2014/main" id="{D0443CEF-6895-0548-A340-4CFA36A0C693}"/>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人物维度挖掘</a:t>
              </a:r>
              <a:endParaRPr lang="en-US" altLang="zh-CN" sz="2400" b="1" dirty="0">
                <a:latin typeface="+mj-ea"/>
                <a:ea typeface="+mj-ea"/>
                <a:cs typeface="+mn-ea"/>
                <a:sym typeface="+mn-lt"/>
              </a:endParaRPr>
            </a:p>
          </p:txBody>
        </p:sp>
        <p:sp>
          <p:nvSpPr>
            <p:cNvPr id="114" name="Rectangle 5">
              <a:extLst>
                <a:ext uri="{FF2B5EF4-FFF2-40B4-BE49-F238E27FC236}">
                  <a16:creationId xmlns:a16="http://schemas.microsoft.com/office/drawing/2014/main" id="{19510882-5E85-7441-91C4-C84E267B59C7}"/>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zh-CN" altLang="en-US" sz="1600" dirty="0">
                  <a:latin typeface="FZSongKeBenXiuKaiS-R-GB" panose="02000000000000000000" pitchFamily="2" charset="-122"/>
                  <a:ea typeface="FZSongKeBenXiuKaiS-R-GB" panose="02000000000000000000" pitchFamily="2" charset="-122"/>
                  <a:cs typeface="+mn-ea"/>
                  <a:sym typeface="+mn-lt"/>
                </a:rPr>
                <a:t>寻找到所有储存历史人物信息的表并记录下表内所有字段作为历史人物的可能维度 </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pic>
        <p:nvPicPr>
          <p:cNvPr id="119" name="图片 118">
            <a:extLst>
              <a:ext uri="{FF2B5EF4-FFF2-40B4-BE49-F238E27FC236}">
                <a16:creationId xmlns:a16="http://schemas.microsoft.com/office/drawing/2014/main" id="{C5C550C0-729C-AA42-89F5-77C16389E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 name="矩形 1">
            <a:extLst>
              <a:ext uri="{FF2B5EF4-FFF2-40B4-BE49-F238E27FC236}">
                <a16:creationId xmlns:a16="http://schemas.microsoft.com/office/drawing/2014/main" id="{A1D36816-B9C2-F248-93DF-EFD2AC99B03D}"/>
              </a:ext>
            </a:extLst>
          </p:cNvPr>
          <p:cNvSpPr/>
          <p:nvPr/>
        </p:nvSpPr>
        <p:spPr>
          <a:xfrm>
            <a:off x="433927" y="3058689"/>
            <a:ext cx="310071" cy="19487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5" name="文本框 10">
            <a:extLst>
              <a:ext uri="{FF2B5EF4-FFF2-40B4-BE49-F238E27FC236}">
                <a16:creationId xmlns:a16="http://schemas.microsoft.com/office/drawing/2014/main" id="{E7985F58-0A72-084B-A1A5-99792EBCC6F5}"/>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人物维度</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340416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2" name="直接连接符 2">
            <a:extLst>
              <a:ext uri="{FF2B5EF4-FFF2-40B4-BE49-F238E27FC236}">
                <a16:creationId xmlns:a16="http://schemas.microsoft.com/office/drawing/2014/main" id="{0B91185D-D90E-1349-A7FB-9F39F712E411}"/>
              </a:ext>
            </a:extLst>
          </p:cNvPr>
          <p:cNvCxnSpPr>
            <a:cxnSpLocks/>
          </p:cNvCxnSpPr>
          <p:nvPr/>
        </p:nvCxnSpPr>
        <p:spPr>
          <a:xfrm>
            <a:off x="3025135" y="1399158"/>
            <a:ext cx="0" cy="629983"/>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73" name="直接连接符 31">
            <a:extLst>
              <a:ext uri="{FF2B5EF4-FFF2-40B4-BE49-F238E27FC236}">
                <a16:creationId xmlns:a16="http://schemas.microsoft.com/office/drawing/2014/main" id="{0C5FEA28-DA56-8A4F-8E0C-B69465E35C21}"/>
              </a:ext>
            </a:extLst>
          </p:cNvPr>
          <p:cNvCxnSpPr>
            <a:cxnSpLocks/>
          </p:cNvCxnSpPr>
          <p:nvPr/>
        </p:nvCxnSpPr>
        <p:spPr>
          <a:xfrm flipH="1">
            <a:off x="3025135" y="1399159"/>
            <a:ext cx="9166865"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43" name="Rectangle 3">
            <a:extLst>
              <a:ext uri="{FF2B5EF4-FFF2-40B4-BE49-F238E27FC236}">
                <a16:creationId xmlns:a16="http://schemas.microsoft.com/office/drawing/2014/main" id="{4ECB8414-DADF-9E44-A4F4-31B8835AD934}"/>
              </a:ext>
            </a:extLst>
          </p:cNvPr>
          <p:cNvSpPr/>
          <p:nvPr/>
        </p:nvSpPr>
        <p:spPr>
          <a:xfrm>
            <a:off x="401784" y="2474078"/>
            <a:ext cx="11402290" cy="2140730"/>
          </a:xfrm>
          <a:prstGeom prst="rect">
            <a:avLst/>
          </a:prstGeom>
          <a:solidFill>
            <a:srgbClr val="B2A99E"/>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字魂105号-简雅黑" panose="00000500000000000000" pitchFamily="2" charset="-122"/>
              <a:ea typeface="字魂105号-简雅黑" panose="00000500000000000000" pitchFamily="2" charset="-122"/>
              <a:cs typeface="+mn-ea"/>
              <a:sym typeface="+mn-lt"/>
            </a:endParaRPr>
          </a:p>
        </p:txBody>
      </p:sp>
      <p:grpSp>
        <p:nvGrpSpPr>
          <p:cNvPr id="45" name="组合 44">
            <a:extLst>
              <a:ext uri="{FF2B5EF4-FFF2-40B4-BE49-F238E27FC236}">
                <a16:creationId xmlns:a16="http://schemas.microsoft.com/office/drawing/2014/main" id="{B0A84EA5-9248-0F46-865D-144D450AE888}"/>
              </a:ext>
            </a:extLst>
          </p:cNvPr>
          <p:cNvGrpSpPr/>
          <p:nvPr/>
        </p:nvGrpSpPr>
        <p:grpSpPr>
          <a:xfrm>
            <a:off x="2253517" y="5380805"/>
            <a:ext cx="3497372" cy="591921"/>
            <a:chOff x="1361910" y="2102927"/>
            <a:chExt cx="3497372" cy="591921"/>
          </a:xfrm>
        </p:grpSpPr>
        <p:grpSp>
          <p:nvGrpSpPr>
            <p:cNvPr id="46" name="Group 332">
              <a:extLst>
                <a:ext uri="{FF2B5EF4-FFF2-40B4-BE49-F238E27FC236}">
                  <a16:creationId xmlns:a16="http://schemas.microsoft.com/office/drawing/2014/main" id="{C58969CC-6A5C-A140-8482-6CEBAF1AD1BF}"/>
                </a:ext>
              </a:extLst>
            </p:cNvPr>
            <p:cNvGrpSpPr>
              <a:grpSpLocks noChangeAspect="1"/>
            </p:cNvGrpSpPr>
            <p:nvPr/>
          </p:nvGrpSpPr>
          <p:grpSpPr>
            <a:xfrm>
              <a:off x="1361910" y="2154848"/>
              <a:ext cx="540000" cy="540000"/>
              <a:chOff x="4643438" y="2786064"/>
              <a:chExt cx="288476" cy="288476"/>
            </a:xfrm>
          </p:grpSpPr>
          <p:sp>
            <p:nvSpPr>
              <p:cNvPr id="53" name="Oval 59">
                <a:extLst>
                  <a:ext uri="{FF2B5EF4-FFF2-40B4-BE49-F238E27FC236}">
                    <a16:creationId xmlns:a16="http://schemas.microsoft.com/office/drawing/2014/main" id="{3A5334AC-CC26-B448-8968-31D03C947D88}"/>
                  </a:ext>
                </a:extLst>
              </p:cNvPr>
              <p:cNvSpPr/>
              <p:nvPr/>
            </p:nvSpPr>
            <p:spPr>
              <a:xfrm>
                <a:off x="4643438" y="2786064"/>
                <a:ext cx="288476" cy="288476"/>
              </a:xfrm>
              <a:prstGeom prst="ellipse">
                <a:avLst/>
              </a:prstGeom>
              <a:solidFill>
                <a:schemeClr val="accent2">
                  <a:lumMod val="7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54" name="Freeform 26">
                <a:extLst>
                  <a:ext uri="{FF2B5EF4-FFF2-40B4-BE49-F238E27FC236}">
                    <a16:creationId xmlns:a16="http://schemas.microsoft.com/office/drawing/2014/main" id="{41FA5658-0DDB-0942-84A5-600FC72749BC}"/>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52" name="TextBox 17">
              <a:extLst>
                <a:ext uri="{FF2B5EF4-FFF2-40B4-BE49-F238E27FC236}">
                  <a16:creationId xmlns:a16="http://schemas.microsoft.com/office/drawing/2014/main" id="{995F279F-1E9B-124A-9747-74C3DF4A4841}"/>
                </a:ext>
              </a:extLst>
            </p:cNvPr>
            <p:cNvSpPr txBox="1"/>
            <p:nvPr/>
          </p:nvSpPr>
          <p:spPr>
            <a:xfrm>
              <a:off x="1824007" y="2102927"/>
              <a:ext cx="3035275" cy="591921"/>
            </a:xfrm>
            <a:prstGeom prst="rect">
              <a:avLst/>
            </a:prstGeom>
            <a:noFill/>
          </p:spPr>
          <p:txBody>
            <a:bodyPr wrap="square" lIns="182843" tIns="91422" rIns="182843" bIns="91422" rtlCol="0">
              <a:spAutoFit/>
            </a:bodyPr>
            <a:lstStyle/>
            <a:p>
              <a:pPr>
                <a:lnSpc>
                  <a:spcPct val="150000"/>
                </a:lnSpc>
                <a:defRPr/>
              </a:pPr>
              <a:r>
                <a:rPr lang="en-US" altLang="zh-CN" sz="2000" b="1" dirty="0">
                  <a:latin typeface="FZSongKeBenXiuKaiS-R-GB" panose="02000000000000000000" pitchFamily="2" charset="-122"/>
                  <a:ea typeface="FZSongKeBenXiuKaiS-R-GB" panose="02000000000000000000" pitchFamily="2" charset="-122"/>
                  <a:cs typeface="+mn-ea"/>
                  <a:sym typeface="+mn-lt"/>
                </a:rPr>
                <a:t>1.</a:t>
              </a:r>
              <a:r>
                <a:rPr lang="zh-CN" altLang="en-US" sz="2000" b="1" dirty="0">
                  <a:latin typeface="FZSongKeBenXiuKaiS-R-GB" panose="02000000000000000000" pitchFamily="2" charset="-122"/>
                  <a:ea typeface="FZSongKeBenXiuKaiS-R-GB" panose="02000000000000000000" pitchFamily="2" charset="-122"/>
                  <a:cs typeface="+mn-ea"/>
                  <a:sym typeface="+mn-lt"/>
                </a:rPr>
                <a:t>  历史人物姓氏词云</a:t>
              </a:r>
              <a:endParaRPr lang="id-ID" altLang="zh-CN" sz="2000" dirty="0">
                <a:latin typeface="FZSongKeBenXiuKaiS-R-GB" panose="02000000000000000000" pitchFamily="2" charset="-122"/>
                <a:ea typeface="FZSongKeBenXiuKaiS-R-GB" panose="02000000000000000000" pitchFamily="2" charset="-122"/>
                <a:cs typeface="+mn-ea"/>
                <a:sym typeface="+mn-lt"/>
              </a:endParaRPr>
            </a:p>
          </p:txBody>
        </p:sp>
      </p:grpSp>
      <p:sp>
        <p:nvSpPr>
          <p:cNvPr id="64" name="Rectangle 54">
            <a:extLst>
              <a:ext uri="{FF2B5EF4-FFF2-40B4-BE49-F238E27FC236}">
                <a16:creationId xmlns:a16="http://schemas.microsoft.com/office/drawing/2014/main" id="{35B4FF69-4CED-B74B-A9A0-1297017320C8}"/>
              </a:ext>
            </a:extLst>
          </p:cNvPr>
          <p:cNvSpPr/>
          <p:nvPr/>
        </p:nvSpPr>
        <p:spPr>
          <a:xfrm>
            <a:off x="6313380" y="2615070"/>
            <a:ext cx="2841445" cy="579582"/>
          </a:xfrm>
          <a:prstGeom prst="rect">
            <a:avLst/>
          </a:prstGeom>
        </p:spPr>
        <p:txBody>
          <a:bodyPr wrap="square">
            <a:spAutoFit/>
          </a:bodyPr>
          <a:lstStyle/>
          <a:p>
            <a:pPr marL="342900" indent="-342900" algn="just" eaLnBrk="1" fontAlgn="auto" hangingPunct="1">
              <a:lnSpc>
                <a:spcPct val="150000"/>
              </a:lnSpc>
              <a:spcBef>
                <a:spcPts val="0"/>
              </a:spcBef>
              <a:spcAft>
                <a:spcPts val="0"/>
              </a:spcAft>
              <a:buFont typeface="Wingdings" pitchFamily="2" charset="2"/>
              <a:buChar char="n"/>
              <a:defRPr/>
            </a:pPr>
            <a:r>
              <a:rPr lang="zh-CN" altLang="en-US" sz="2400" b="1" dirty="0">
                <a:latin typeface="Source Han Serif SC Heavy" panose="02020300000000000000" pitchFamily="18" charset="-128"/>
                <a:ea typeface="Source Han Serif SC Heavy" panose="02020300000000000000" pitchFamily="18" charset="-128"/>
                <a:cs typeface="+mn-ea"/>
                <a:sym typeface="+mn-lt"/>
              </a:rPr>
              <a:t>点击输入标题</a:t>
            </a:r>
            <a:endParaRPr lang="id-ID" sz="2400" b="1" dirty="0">
              <a:latin typeface="Source Han Serif SC Heavy" panose="02020300000000000000" pitchFamily="18" charset="-128"/>
              <a:ea typeface="Source Han Serif SC Heavy" panose="02020300000000000000" pitchFamily="18" charset="-128"/>
              <a:cs typeface="+mn-ea"/>
              <a:sym typeface="+mn-lt"/>
            </a:endParaRPr>
          </a:p>
        </p:txBody>
      </p:sp>
      <p:sp>
        <p:nvSpPr>
          <p:cNvPr id="65" name="Rectangle 55">
            <a:extLst>
              <a:ext uri="{FF2B5EF4-FFF2-40B4-BE49-F238E27FC236}">
                <a16:creationId xmlns:a16="http://schemas.microsoft.com/office/drawing/2014/main" id="{EAD468D5-554D-2E4A-9A58-8803D95EB665}"/>
              </a:ext>
            </a:extLst>
          </p:cNvPr>
          <p:cNvSpPr/>
          <p:nvPr/>
        </p:nvSpPr>
        <p:spPr>
          <a:xfrm>
            <a:off x="6365217" y="3305616"/>
            <a:ext cx="4772060" cy="1022909"/>
          </a:xfrm>
          <a:prstGeom prst="rect">
            <a:avLst/>
          </a:prstGeom>
        </p:spPr>
        <p:txBody>
          <a:bodyPr wrap="square">
            <a:spAutoFit/>
          </a:bodyPr>
          <a:lstStyle/>
          <a:p>
            <a:pPr algn="just">
              <a:lnSpc>
                <a:spcPct val="150000"/>
              </a:lnSpc>
              <a:defRPr/>
            </a:pPr>
            <a:r>
              <a:rPr lang="zh-CN" altLang="en-US" sz="1400" dirty="0">
                <a:latin typeface="FZSongKeBenXiuKaiS-R-GB" panose="02000000000000000000" pitchFamily="2" charset="-122"/>
                <a:ea typeface="FZSongKeBenXiuKaiS-R-GB" panose="02000000000000000000" pitchFamily="2" charset="-122"/>
                <a:cs typeface="+mn-ea"/>
              </a:rPr>
              <a:t>点击此处输入标题文本点击此处输入标题文本点击此处输入标题文本点击此处输入标题文本点击此处输入标题文本点击此处输入标题文本</a:t>
            </a:r>
          </a:p>
        </p:txBody>
      </p:sp>
      <p:grpSp>
        <p:nvGrpSpPr>
          <p:cNvPr id="66" name="组合 65">
            <a:extLst>
              <a:ext uri="{FF2B5EF4-FFF2-40B4-BE49-F238E27FC236}">
                <a16:creationId xmlns:a16="http://schemas.microsoft.com/office/drawing/2014/main" id="{FE8D2F54-2947-DC45-9CBE-92E0AF074E5B}"/>
              </a:ext>
            </a:extLst>
          </p:cNvPr>
          <p:cNvGrpSpPr/>
          <p:nvPr/>
        </p:nvGrpSpPr>
        <p:grpSpPr>
          <a:xfrm>
            <a:off x="6862030" y="5380805"/>
            <a:ext cx="4183346" cy="592457"/>
            <a:chOff x="1361910" y="2102391"/>
            <a:chExt cx="4183346" cy="592457"/>
          </a:xfrm>
        </p:grpSpPr>
        <p:grpSp>
          <p:nvGrpSpPr>
            <p:cNvPr id="67" name="Group 332">
              <a:extLst>
                <a:ext uri="{FF2B5EF4-FFF2-40B4-BE49-F238E27FC236}">
                  <a16:creationId xmlns:a16="http://schemas.microsoft.com/office/drawing/2014/main" id="{ED3F85FC-E075-7A44-9093-DF6DD1DFBE2B}"/>
                </a:ext>
              </a:extLst>
            </p:cNvPr>
            <p:cNvGrpSpPr>
              <a:grpSpLocks noChangeAspect="1"/>
            </p:cNvGrpSpPr>
            <p:nvPr/>
          </p:nvGrpSpPr>
          <p:grpSpPr>
            <a:xfrm>
              <a:off x="1361910" y="2154848"/>
              <a:ext cx="540000" cy="540000"/>
              <a:chOff x="4643438" y="2786064"/>
              <a:chExt cx="288476" cy="288476"/>
            </a:xfrm>
          </p:grpSpPr>
          <p:sp>
            <p:nvSpPr>
              <p:cNvPr id="70" name="Oval 59">
                <a:extLst>
                  <a:ext uri="{FF2B5EF4-FFF2-40B4-BE49-F238E27FC236}">
                    <a16:creationId xmlns:a16="http://schemas.microsoft.com/office/drawing/2014/main" id="{3C3338A4-EF34-8D4B-9CB2-04480051748F}"/>
                  </a:ext>
                </a:extLst>
              </p:cNvPr>
              <p:cNvSpPr/>
              <p:nvPr/>
            </p:nvSpPr>
            <p:spPr>
              <a:xfrm>
                <a:off x="4643438" y="2786064"/>
                <a:ext cx="288476" cy="288476"/>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1" name="Freeform 26">
                <a:extLst>
                  <a:ext uri="{FF2B5EF4-FFF2-40B4-BE49-F238E27FC236}">
                    <a16:creationId xmlns:a16="http://schemas.microsoft.com/office/drawing/2014/main" id="{94AF2149-0AB3-0346-99C2-D2A9819D2C2F}"/>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69" name="TextBox 17">
              <a:extLst>
                <a:ext uri="{FF2B5EF4-FFF2-40B4-BE49-F238E27FC236}">
                  <a16:creationId xmlns:a16="http://schemas.microsoft.com/office/drawing/2014/main" id="{709D840F-41D8-6542-A605-88D37178FBBD}"/>
                </a:ext>
              </a:extLst>
            </p:cNvPr>
            <p:cNvSpPr txBox="1"/>
            <p:nvPr/>
          </p:nvSpPr>
          <p:spPr>
            <a:xfrm>
              <a:off x="1836334" y="2102391"/>
              <a:ext cx="3708922" cy="591921"/>
            </a:xfrm>
            <a:prstGeom prst="rect">
              <a:avLst/>
            </a:prstGeom>
            <a:noFill/>
          </p:spPr>
          <p:txBody>
            <a:bodyPr wrap="square" lIns="182843" tIns="91422" rIns="182843" bIns="91422" rtlCol="0">
              <a:spAutoFit/>
            </a:bodyPr>
            <a:lstStyle/>
            <a:p>
              <a:pPr>
                <a:lnSpc>
                  <a:spcPct val="150000"/>
                </a:lnSpc>
                <a:defRPr/>
              </a:pPr>
              <a:r>
                <a:rPr lang="en-US" altLang="zh-CN" sz="2000" b="1" dirty="0">
                  <a:latin typeface="FZSongKeBenXiuKaiS-R-GB" panose="02000000000000000000" pitchFamily="2" charset="-122"/>
                  <a:ea typeface="FZSongKeBenXiuKaiS-R-GB" panose="02000000000000000000" pitchFamily="2" charset="-122"/>
                  <a:cs typeface="+mn-ea"/>
                  <a:sym typeface="+mn-lt"/>
                </a:rPr>
                <a:t>2.</a:t>
              </a:r>
              <a:r>
                <a:rPr lang="zh-CN" altLang="en-US" sz="2000" b="1" dirty="0">
                  <a:latin typeface="FZSongKeBenXiuKaiS-R-GB" panose="02000000000000000000" pitchFamily="2" charset="-122"/>
                  <a:ea typeface="FZSongKeBenXiuKaiS-R-GB" panose="02000000000000000000" pitchFamily="2" charset="-122"/>
                  <a:cs typeface="+mn-ea"/>
                  <a:sym typeface="+mn-lt"/>
                </a:rPr>
                <a:t>  历史人物出生月份比例</a:t>
              </a:r>
              <a:endParaRPr lang="id-ID" altLang="zh-CN" sz="2000" dirty="0">
                <a:latin typeface="FZSongKeBenXiuKaiS-R-GB" panose="02000000000000000000" pitchFamily="2" charset="-122"/>
                <a:ea typeface="FZSongKeBenXiuKaiS-R-GB" panose="02000000000000000000" pitchFamily="2" charset="-122"/>
                <a:cs typeface="+mn-ea"/>
                <a:sym typeface="+mn-lt"/>
              </a:endParaRPr>
            </a:p>
          </p:txBody>
        </p:sp>
      </p:grpSp>
      <p:cxnSp>
        <p:nvCxnSpPr>
          <p:cNvPr id="74" name="直接连接符 31">
            <a:extLst>
              <a:ext uri="{FF2B5EF4-FFF2-40B4-BE49-F238E27FC236}">
                <a16:creationId xmlns:a16="http://schemas.microsoft.com/office/drawing/2014/main" id="{AD1A1799-7784-7B47-8FA5-5B4B83DCDEBE}"/>
              </a:ext>
            </a:extLst>
          </p:cNvPr>
          <p:cNvCxnSpPr>
            <a:cxnSpLocks/>
          </p:cNvCxnSpPr>
          <p:nvPr/>
        </p:nvCxnSpPr>
        <p:spPr>
          <a:xfrm flipH="1">
            <a:off x="-12040" y="6368487"/>
            <a:ext cx="1579583"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75" name="直接连接符 2">
            <a:extLst>
              <a:ext uri="{FF2B5EF4-FFF2-40B4-BE49-F238E27FC236}">
                <a16:creationId xmlns:a16="http://schemas.microsoft.com/office/drawing/2014/main" id="{A96CC96F-A025-5847-9F0F-677D27701237}"/>
              </a:ext>
            </a:extLst>
          </p:cNvPr>
          <p:cNvCxnSpPr>
            <a:cxnSpLocks/>
          </p:cNvCxnSpPr>
          <p:nvPr/>
        </p:nvCxnSpPr>
        <p:spPr>
          <a:xfrm flipH="1" flipV="1">
            <a:off x="1549166" y="4828860"/>
            <a:ext cx="18377" cy="1539627"/>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76" name="图片 75">
            <a:extLst>
              <a:ext uri="{FF2B5EF4-FFF2-40B4-BE49-F238E27FC236}">
                <a16:creationId xmlns:a16="http://schemas.microsoft.com/office/drawing/2014/main" id="{946B7159-3DFB-8E4A-8ABD-D96E029B7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a:extLst>
              <a:ext uri="{FF2B5EF4-FFF2-40B4-BE49-F238E27FC236}">
                <a16:creationId xmlns:a16="http://schemas.microsoft.com/office/drawing/2014/main" id="{F4907D92-9E11-6341-B94D-58A5A0A9566A}"/>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人物维度</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3" name="图片 2">
            <a:extLst>
              <a:ext uri="{FF2B5EF4-FFF2-40B4-BE49-F238E27FC236}">
                <a16:creationId xmlns:a16="http://schemas.microsoft.com/office/drawing/2014/main" id="{785BEDF5-FB21-F23C-98DB-49447AAF9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903" y="1248710"/>
            <a:ext cx="3627264" cy="3627264"/>
          </a:xfrm>
          <a:prstGeom prst="rect">
            <a:avLst/>
          </a:prstGeom>
        </p:spPr>
      </p:pic>
      <p:pic>
        <p:nvPicPr>
          <p:cNvPr id="4" name="图片 3">
            <a:extLst>
              <a:ext uri="{FF2B5EF4-FFF2-40B4-BE49-F238E27FC236}">
                <a16:creationId xmlns:a16="http://schemas.microsoft.com/office/drawing/2014/main" id="{5019A90C-C39E-DD52-2476-7EA5D88C89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1157" y="3869804"/>
            <a:ext cx="244996" cy="244996"/>
          </a:xfrm>
          <a:prstGeom prst="rect">
            <a:avLst/>
          </a:prstGeom>
        </p:spPr>
      </p:pic>
      <p:pic>
        <p:nvPicPr>
          <p:cNvPr id="6" name="图片 5">
            <a:extLst>
              <a:ext uri="{FF2B5EF4-FFF2-40B4-BE49-F238E27FC236}">
                <a16:creationId xmlns:a16="http://schemas.microsoft.com/office/drawing/2014/main" id="{3B94EB26-E5AE-84F0-D95D-CF3F42D90D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7530" y="1979952"/>
            <a:ext cx="6079904" cy="2935576"/>
          </a:xfrm>
          <a:prstGeom prst="rect">
            <a:avLst/>
          </a:prstGeom>
        </p:spPr>
      </p:pic>
    </p:spTree>
    <p:extLst>
      <p:ext uri="{BB962C8B-B14F-4D97-AF65-F5344CB8AC3E}">
        <p14:creationId xmlns:p14="http://schemas.microsoft.com/office/powerpoint/2010/main" val="15570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E807D136-81CB-894D-B8A8-E65BF09C7C3C}"/>
              </a:ext>
            </a:extLst>
          </p:cNvPr>
          <p:cNvPicPr>
            <a:picLocks noChangeAspect="1"/>
          </p:cNvPicPr>
          <p:nvPr/>
        </p:nvPicPr>
        <p:blipFill>
          <a:blip r:embed="rId2"/>
          <a:stretch>
            <a:fillRect/>
          </a:stretch>
        </p:blipFill>
        <p:spPr>
          <a:xfrm>
            <a:off x="0" y="1506299"/>
            <a:ext cx="12192000" cy="1460500"/>
          </a:xfrm>
          <a:prstGeom prst="rect">
            <a:avLst/>
          </a:prstGeom>
        </p:spPr>
      </p:pic>
      <p:sp>
        <p:nvSpPr>
          <p:cNvPr id="14" name="Freeform: Shape 56">
            <a:extLst>
              <a:ext uri="{FF2B5EF4-FFF2-40B4-BE49-F238E27FC236}">
                <a16:creationId xmlns:a16="http://schemas.microsoft.com/office/drawing/2014/main" id="{2DD028F9-9CE0-4746-950A-19D5D62E84E9}"/>
              </a:ext>
            </a:extLst>
          </p:cNvPr>
          <p:cNvSpPr/>
          <p:nvPr/>
        </p:nvSpPr>
        <p:spPr>
          <a:xfrm>
            <a:off x="8344087" y="5998250"/>
            <a:ext cx="4069091" cy="893275"/>
          </a:xfrm>
          <a:custGeom>
            <a:avLst/>
            <a:gdLst>
              <a:gd name="connsiteX0" fmla="*/ 1552023 w 4514074"/>
              <a:gd name="connsiteY0" fmla="*/ 1668 h 1173688"/>
              <a:gd name="connsiteX1" fmla="*/ 2347644 w 4514074"/>
              <a:gd name="connsiteY1" fmla="*/ 159902 h 1173688"/>
              <a:gd name="connsiteX2" fmla="*/ 4481159 w 4514074"/>
              <a:gd name="connsiteY2" fmla="*/ 1156291 h 1173688"/>
              <a:gd name="connsiteX3" fmla="*/ 4514074 w 4514074"/>
              <a:gd name="connsiteY3" fmla="*/ 1173688 h 1173688"/>
              <a:gd name="connsiteX4" fmla="*/ 0 w 4514074"/>
              <a:gd name="connsiteY4" fmla="*/ 1173688 h 1173688"/>
              <a:gd name="connsiteX5" fmla="*/ 139815 w 4514074"/>
              <a:gd name="connsiteY5" fmla="*/ 896371 h 1173688"/>
              <a:gd name="connsiteX6" fmla="*/ 1552023 w 4514074"/>
              <a:gd name="connsiteY6" fmla="*/ 1668 h 117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074" h="1173688">
                <a:moveTo>
                  <a:pt x="1552023" y="1668"/>
                </a:moveTo>
                <a:cubicBezTo>
                  <a:pt x="1818174" y="-10088"/>
                  <a:pt x="2091088" y="40086"/>
                  <a:pt x="2347644" y="159902"/>
                </a:cubicBezTo>
                <a:lnTo>
                  <a:pt x="4481159" y="1156291"/>
                </a:lnTo>
                <a:lnTo>
                  <a:pt x="4514074" y="1173688"/>
                </a:lnTo>
                <a:lnTo>
                  <a:pt x="0" y="1173688"/>
                </a:lnTo>
                <a:lnTo>
                  <a:pt x="139815" y="896371"/>
                </a:lnTo>
                <a:cubicBezTo>
                  <a:pt x="413694" y="353139"/>
                  <a:pt x="966492" y="27532"/>
                  <a:pt x="1552023" y="166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59" name="Rectangle: Single Corner Snipped 58">
            <a:extLst>
              <a:ext uri="{FF2B5EF4-FFF2-40B4-BE49-F238E27FC236}">
                <a16:creationId xmlns:a16="http://schemas.microsoft.com/office/drawing/2014/main" id="{B867F830-D389-46E5-9ED0-6B903D50D0DB}"/>
              </a:ext>
            </a:extLst>
          </p:cNvPr>
          <p:cNvSpPr/>
          <p:nvPr/>
        </p:nvSpPr>
        <p:spPr>
          <a:xfrm>
            <a:off x="7436868" y="1371425"/>
            <a:ext cx="4023888" cy="2135605"/>
          </a:xfrm>
          <a:prstGeom prst="flowChartPunchedCard">
            <a:avLst/>
          </a:prstGeom>
          <a:solidFill>
            <a:schemeClr val="bg1"/>
          </a:solidFill>
          <a:ln w="28575">
            <a:solidFill>
              <a:srgbClr val="1C2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SongKeBenXiuKaiS-R-GB" panose="02000000000000000000" pitchFamily="2" charset="-122"/>
              <a:ea typeface="FZSongKeBenXiuKaiS-R-GB" panose="02000000000000000000" pitchFamily="2" charset="-122"/>
              <a:cs typeface="+mn-ea"/>
              <a:sym typeface="+mn-lt"/>
            </a:endParaRPr>
          </a:p>
        </p:txBody>
      </p:sp>
      <p:sp>
        <p:nvSpPr>
          <p:cNvPr id="54" name="Freeform: Shape 53">
            <a:extLst>
              <a:ext uri="{FF2B5EF4-FFF2-40B4-BE49-F238E27FC236}">
                <a16:creationId xmlns:a16="http://schemas.microsoft.com/office/drawing/2014/main" id="{D96399EB-FE28-4D9C-8B72-6D4E253C547C}"/>
              </a:ext>
            </a:extLst>
          </p:cNvPr>
          <p:cNvSpPr/>
          <p:nvPr/>
        </p:nvSpPr>
        <p:spPr>
          <a:xfrm>
            <a:off x="3252417" y="4085614"/>
            <a:ext cx="1044731" cy="1044731"/>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ZSongKeBenXiuKaiS-R-GB" panose="02000000000000000000" pitchFamily="2" charset="-122"/>
              <a:ea typeface="FZSongKeBenXiuKaiS-R-GB" panose="02000000000000000000" pitchFamily="2" charset="-122"/>
              <a:cs typeface="+mn-ea"/>
              <a:sym typeface="+mn-lt"/>
            </a:endParaRPr>
          </a:p>
        </p:txBody>
      </p:sp>
      <p:sp>
        <p:nvSpPr>
          <p:cNvPr id="55" name="Rectangle 54">
            <a:extLst>
              <a:ext uri="{FF2B5EF4-FFF2-40B4-BE49-F238E27FC236}">
                <a16:creationId xmlns:a16="http://schemas.microsoft.com/office/drawing/2014/main" id="{8762811F-09C6-4247-8BF2-077ABB4AE8C2}"/>
              </a:ext>
            </a:extLst>
          </p:cNvPr>
          <p:cNvSpPr/>
          <p:nvPr/>
        </p:nvSpPr>
        <p:spPr>
          <a:xfrm>
            <a:off x="588963" y="3381269"/>
            <a:ext cx="3836302" cy="597984"/>
          </a:xfrm>
          <a:prstGeom prst="rect">
            <a:avLst/>
          </a:prstGeom>
        </p:spPr>
        <p:txBody>
          <a:bodyPr wrap="square">
            <a:spAutoFit/>
          </a:bodyPr>
          <a:lstStyle/>
          <a:p>
            <a:pPr marL="285750" indent="-285750" algn="just" eaLnBrk="1" fontAlgn="auto" hangingPunct="1">
              <a:lnSpc>
                <a:spcPct val="150000"/>
              </a:lnSpc>
              <a:spcBef>
                <a:spcPts val="0"/>
              </a:spcBef>
              <a:spcAft>
                <a:spcPts val="0"/>
              </a:spcAft>
              <a:buFont typeface="Arial" panose="020B0604020202020204" pitchFamily="34" charset="0"/>
              <a:buChar char="•"/>
              <a:defRPr/>
            </a:pPr>
            <a:r>
              <a:rPr lang="zh-CN" altLang="en-US" sz="2400" b="1" dirty="0">
                <a:latin typeface="Source Han Serif SC Heavy" panose="02020300000000000000" pitchFamily="18" charset="-128"/>
                <a:ea typeface="Source Han Serif SC Heavy" panose="02020300000000000000" pitchFamily="18" charset="-128"/>
                <a:cs typeface="+mn-ea"/>
                <a:sym typeface="+mn-lt"/>
              </a:rPr>
              <a:t>点击输入标题</a:t>
            </a:r>
            <a:endParaRPr lang="id-ID" sz="2400" b="1" dirty="0">
              <a:latin typeface="Source Han Serif SC Heavy" panose="02020300000000000000" pitchFamily="18" charset="-128"/>
              <a:ea typeface="Source Han Serif SC Heavy" panose="02020300000000000000" pitchFamily="18" charset="-128"/>
              <a:cs typeface="+mn-ea"/>
              <a:sym typeface="+mn-lt"/>
            </a:endParaRPr>
          </a:p>
        </p:txBody>
      </p:sp>
      <p:sp>
        <p:nvSpPr>
          <p:cNvPr id="57" name="Rectangle 56">
            <a:extLst>
              <a:ext uri="{FF2B5EF4-FFF2-40B4-BE49-F238E27FC236}">
                <a16:creationId xmlns:a16="http://schemas.microsoft.com/office/drawing/2014/main" id="{0F205514-F5B3-4419-B2F3-2551FFF39BFF}"/>
              </a:ext>
            </a:extLst>
          </p:cNvPr>
          <p:cNvSpPr/>
          <p:nvPr/>
        </p:nvSpPr>
        <p:spPr>
          <a:xfrm>
            <a:off x="588964" y="4856883"/>
            <a:ext cx="3836302" cy="593689"/>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sz="2400" b="1" dirty="0">
                <a:latin typeface="Source Han Serif SC Heavy" panose="02020300000000000000" pitchFamily="18" charset="-128"/>
                <a:ea typeface="Source Han Serif SC Heavy" panose="02020300000000000000" pitchFamily="18" charset="-128"/>
                <a:cs typeface="+mn-ea"/>
                <a:sym typeface="+mn-lt"/>
              </a:rPr>
              <a:t>点击输入标题</a:t>
            </a:r>
            <a:endParaRPr lang="id-ID" altLang="zh-CN" sz="2400"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23" name="组合 22">
            <a:extLst>
              <a:ext uri="{FF2B5EF4-FFF2-40B4-BE49-F238E27FC236}">
                <a16:creationId xmlns:a16="http://schemas.microsoft.com/office/drawing/2014/main" id="{382DDA31-A083-F449-8143-65F0EDD6FA05}"/>
              </a:ext>
            </a:extLst>
          </p:cNvPr>
          <p:cNvGrpSpPr/>
          <p:nvPr/>
        </p:nvGrpSpPr>
        <p:grpSpPr>
          <a:xfrm>
            <a:off x="295275" y="402348"/>
            <a:ext cx="4055881" cy="760413"/>
            <a:chOff x="295275" y="231775"/>
            <a:chExt cx="4055881" cy="760413"/>
          </a:xfrm>
        </p:grpSpPr>
        <p:cxnSp>
          <p:nvCxnSpPr>
            <p:cNvPr id="25" name="直接箭头连接符 11">
              <a:extLst>
                <a:ext uri="{FF2B5EF4-FFF2-40B4-BE49-F238E27FC236}">
                  <a16:creationId xmlns:a16="http://schemas.microsoft.com/office/drawing/2014/main" id="{906CFA2F-D7A5-254D-8084-2CF2CF989841}"/>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3F236A20-AC15-AE46-AD83-EAA7C0A1BFC7}"/>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7" name="等腰三角形 18">
              <a:extLst>
                <a:ext uri="{FF2B5EF4-FFF2-40B4-BE49-F238E27FC236}">
                  <a16:creationId xmlns:a16="http://schemas.microsoft.com/office/drawing/2014/main" id="{17197A16-940C-0543-AC77-71FB2B8F6B05}"/>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8" name="等腰三角形 22">
              <a:extLst>
                <a:ext uri="{FF2B5EF4-FFF2-40B4-BE49-F238E27FC236}">
                  <a16:creationId xmlns:a16="http://schemas.microsoft.com/office/drawing/2014/main" id="{7EDAC47A-C437-8047-94D3-24A718FB6E2E}"/>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9" name="等腰三角形 23">
              <a:extLst>
                <a:ext uri="{FF2B5EF4-FFF2-40B4-BE49-F238E27FC236}">
                  <a16:creationId xmlns:a16="http://schemas.microsoft.com/office/drawing/2014/main" id="{D90490C0-48C2-F34F-A13C-6CD76EE1B263}"/>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44" name="直接连接符 31">
            <a:extLst>
              <a:ext uri="{FF2B5EF4-FFF2-40B4-BE49-F238E27FC236}">
                <a16:creationId xmlns:a16="http://schemas.microsoft.com/office/drawing/2014/main" id="{997FC8C2-7B1E-DC4A-9EC7-CC7A007268C8}"/>
              </a:ext>
            </a:extLst>
          </p:cNvPr>
          <p:cNvCxnSpPr>
            <a:cxnSpLocks/>
          </p:cNvCxnSpPr>
          <p:nvPr/>
        </p:nvCxnSpPr>
        <p:spPr>
          <a:xfrm flipH="1">
            <a:off x="0" y="3151414"/>
            <a:ext cx="12209168"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9436658C-7DD2-2141-A71A-C49101FAA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a:extLst>
              <a:ext uri="{FF2B5EF4-FFF2-40B4-BE49-F238E27FC236}">
                <a16:creationId xmlns:a16="http://schemas.microsoft.com/office/drawing/2014/main" id="{6D646FEA-9963-C442-89D3-4282B4F15890}"/>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人物维度</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3" name="图片 2">
            <a:extLst>
              <a:ext uri="{FF2B5EF4-FFF2-40B4-BE49-F238E27FC236}">
                <a16:creationId xmlns:a16="http://schemas.microsoft.com/office/drawing/2014/main" id="{BD55EA41-B847-5A1B-C318-CBC0F0972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97" y="1162761"/>
            <a:ext cx="6035528" cy="2914150"/>
          </a:xfrm>
          <a:prstGeom prst="rect">
            <a:avLst/>
          </a:prstGeom>
        </p:spPr>
      </p:pic>
      <p:pic>
        <p:nvPicPr>
          <p:cNvPr id="4" name="图片 3">
            <a:extLst>
              <a:ext uri="{FF2B5EF4-FFF2-40B4-BE49-F238E27FC236}">
                <a16:creationId xmlns:a16="http://schemas.microsoft.com/office/drawing/2014/main" id="{05777455-60E7-09F6-6993-9A6FF519B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97" y="3879184"/>
            <a:ext cx="6035528" cy="2914150"/>
          </a:xfrm>
          <a:prstGeom prst="rect">
            <a:avLst/>
          </a:prstGeom>
        </p:spPr>
      </p:pic>
      <p:sp>
        <p:nvSpPr>
          <p:cNvPr id="53" name="TextBox 52">
            <a:extLst>
              <a:ext uri="{FF2B5EF4-FFF2-40B4-BE49-F238E27FC236}">
                <a16:creationId xmlns:a16="http://schemas.microsoft.com/office/drawing/2014/main" id="{216F45C1-0BB2-434A-9603-B3CBA2ACD95D}"/>
              </a:ext>
            </a:extLst>
          </p:cNvPr>
          <p:cNvSpPr txBox="1"/>
          <p:nvPr/>
        </p:nvSpPr>
        <p:spPr>
          <a:xfrm>
            <a:off x="7689693" y="1990048"/>
            <a:ext cx="3518235" cy="1077218"/>
          </a:xfrm>
          <a:prstGeom prst="rect">
            <a:avLst/>
          </a:prstGeom>
          <a:noFill/>
        </p:spPr>
        <p:txBody>
          <a:bodyPr wrap="square">
            <a:spAutoFit/>
          </a:bodyPr>
          <a:lstStyle/>
          <a:p>
            <a:pPr>
              <a:defRPr/>
            </a:pPr>
            <a:r>
              <a:rPr lang="zh-CN" altLang="en-US" sz="3200" b="1" dirty="0">
                <a:latin typeface="+mj-ea"/>
                <a:ea typeface="+mj-ea"/>
                <a:cs typeface="+mn-ea"/>
                <a:sym typeface="+mn-lt"/>
              </a:rPr>
              <a:t>各朝代历史人物性别分布</a:t>
            </a:r>
            <a:endParaRPr lang="en-US" altLang="zh-CN" sz="3200" b="1" dirty="0">
              <a:latin typeface="+mj-ea"/>
              <a:ea typeface="+mj-ea"/>
              <a:cs typeface="+mn-ea"/>
              <a:sym typeface="+mn-lt"/>
            </a:endParaRPr>
          </a:p>
        </p:txBody>
      </p:sp>
      <p:sp>
        <p:nvSpPr>
          <p:cNvPr id="5" name="Rectangle: Single Corner Snipped 58">
            <a:extLst>
              <a:ext uri="{FF2B5EF4-FFF2-40B4-BE49-F238E27FC236}">
                <a16:creationId xmlns:a16="http://schemas.microsoft.com/office/drawing/2014/main" id="{B5FD0E46-0D21-DCDC-75A3-2371DE27037E}"/>
              </a:ext>
            </a:extLst>
          </p:cNvPr>
          <p:cNvSpPr/>
          <p:nvPr/>
        </p:nvSpPr>
        <p:spPr>
          <a:xfrm>
            <a:off x="7276001" y="4193144"/>
            <a:ext cx="4023888" cy="2135605"/>
          </a:xfrm>
          <a:prstGeom prst="flowChartPunchedCard">
            <a:avLst/>
          </a:prstGeom>
          <a:solidFill>
            <a:schemeClr val="bg1"/>
          </a:solidFill>
          <a:ln w="28575">
            <a:solidFill>
              <a:srgbClr val="1C2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SongKeBenXiuKaiS-R-GB" panose="02000000000000000000" pitchFamily="2" charset="-122"/>
              <a:ea typeface="FZSongKeBenXiuKaiS-R-GB" panose="02000000000000000000" pitchFamily="2" charset="-122"/>
              <a:cs typeface="+mn-ea"/>
              <a:sym typeface="+mn-lt"/>
            </a:endParaRPr>
          </a:p>
        </p:txBody>
      </p:sp>
      <p:sp>
        <p:nvSpPr>
          <p:cNvPr id="6" name="TextBox 52">
            <a:extLst>
              <a:ext uri="{FF2B5EF4-FFF2-40B4-BE49-F238E27FC236}">
                <a16:creationId xmlns:a16="http://schemas.microsoft.com/office/drawing/2014/main" id="{115C72E8-86BC-00BA-2F75-DED3E1095DCD}"/>
              </a:ext>
            </a:extLst>
          </p:cNvPr>
          <p:cNvSpPr txBox="1"/>
          <p:nvPr/>
        </p:nvSpPr>
        <p:spPr>
          <a:xfrm>
            <a:off x="7689693" y="4813092"/>
            <a:ext cx="3518235" cy="1077218"/>
          </a:xfrm>
          <a:prstGeom prst="rect">
            <a:avLst/>
          </a:prstGeom>
          <a:noFill/>
        </p:spPr>
        <p:txBody>
          <a:bodyPr wrap="square">
            <a:spAutoFit/>
          </a:bodyPr>
          <a:lstStyle/>
          <a:p>
            <a:pPr>
              <a:defRPr/>
            </a:pPr>
            <a:r>
              <a:rPr lang="zh-CN" altLang="en-US" sz="3200" b="1" dirty="0">
                <a:latin typeface="+mj-ea"/>
                <a:ea typeface="+mj-ea"/>
                <a:cs typeface="+mn-ea"/>
                <a:sym typeface="+mn-lt"/>
              </a:rPr>
              <a:t>各朝代历史人物平均寿命分布</a:t>
            </a:r>
            <a:endParaRPr lang="en-US" altLang="zh-CN" sz="3200" b="1" dirty="0">
              <a:latin typeface="+mj-ea"/>
              <a:ea typeface="+mj-ea"/>
              <a:cs typeface="+mn-ea"/>
              <a:sym typeface="+mn-lt"/>
            </a:endParaRPr>
          </a:p>
        </p:txBody>
      </p:sp>
    </p:spTree>
    <p:extLst>
      <p:ext uri="{BB962C8B-B14F-4D97-AF65-F5344CB8AC3E}">
        <p14:creationId xmlns:p14="http://schemas.microsoft.com/office/powerpoint/2010/main" val="204398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DEE0779-5C4A-FA48-A1D7-A42D97C6294F}"/>
              </a:ext>
            </a:extLst>
          </p:cNvPr>
          <p:cNvPicPr>
            <a:picLocks noChangeAspect="1"/>
          </p:cNvPicPr>
          <p:nvPr/>
        </p:nvPicPr>
        <p:blipFill rotWithShape="1">
          <a:blip r:embed="rId3">
            <a:extLst>
              <a:ext uri="{28A0092B-C50C-407E-A947-70E740481C1C}">
                <a14:useLocalDpi xmlns:a14="http://schemas.microsoft.com/office/drawing/2010/main" val="0"/>
              </a:ext>
            </a:extLst>
          </a:blip>
          <a:srcRect t="15001" b="625"/>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id="{B20A8DB7-B9F1-654F-9E0A-0BD7363FC936}"/>
              </a:ext>
            </a:extLst>
          </p:cNvPr>
          <p:cNvGrpSpPr/>
          <p:nvPr/>
        </p:nvGrpSpPr>
        <p:grpSpPr>
          <a:xfrm>
            <a:off x="953768" y="867795"/>
            <a:ext cx="4615759" cy="1938727"/>
            <a:chOff x="1203150" y="2391795"/>
            <a:chExt cx="4615759" cy="1938727"/>
          </a:xfrm>
        </p:grpSpPr>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04</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25574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迁移路线</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9"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数据分析</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案例说明</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grpSp>
      <p:pic>
        <p:nvPicPr>
          <p:cNvPr id="13" name="图片 12">
            <a:extLst>
              <a:ext uri="{FF2B5EF4-FFF2-40B4-BE49-F238E27FC236}">
                <a16:creationId xmlns:a16="http://schemas.microsoft.com/office/drawing/2014/main" id="{6F46A599-882E-C141-B98A-C0DB74E4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0540" y="5992586"/>
            <a:ext cx="1758315" cy="495300"/>
          </a:xfrm>
          <a:prstGeom prst="rect">
            <a:avLst/>
          </a:prstGeom>
        </p:spPr>
      </p:pic>
    </p:spTree>
    <p:extLst>
      <p:ext uri="{BB962C8B-B14F-4D97-AF65-F5344CB8AC3E}">
        <p14:creationId xmlns:p14="http://schemas.microsoft.com/office/powerpoint/2010/main" val="89822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28" name="矩形 27">
            <a:extLst>
              <a:ext uri="{FF2B5EF4-FFF2-40B4-BE49-F238E27FC236}">
                <a16:creationId xmlns:a16="http://schemas.microsoft.com/office/drawing/2014/main" id="{52D5F46A-24B1-524D-AEFA-030BEF3FE839}"/>
              </a:ext>
            </a:extLst>
          </p:cNvPr>
          <p:cNvSpPr/>
          <p:nvPr/>
        </p:nvSpPr>
        <p:spPr>
          <a:xfrm>
            <a:off x="7663802" y="1079581"/>
            <a:ext cx="1717650" cy="3572539"/>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kern="0" dirty="0">
              <a:solidFill>
                <a:prstClr val="white"/>
              </a:solidFill>
              <a:latin typeface="思源黑体 Light" panose="020B0300000000000000" pitchFamily="34" charset="-122"/>
              <a:ea typeface="思源黑体 Light" panose="020B0300000000000000" pitchFamily="34" charset="-122"/>
            </a:endParaRPr>
          </a:p>
        </p:txBody>
      </p:sp>
      <p:pic>
        <p:nvPicPr>
          <p:cNvPr id="14" name="图片 13">
            <a:extLst>
              <a:ext uri="{FF2B5EF4-FFF2-40B4-BE49-F238E27FC236}">
                <a16:creationId xmlns:a16="http://schemas.microsoft.com/office/drawing/2014/main" id="{C4BC1A89-2AB9-8D40-85E1-C8E717A19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440" y="1589628"/>
            <a:ext cx="2883597" cy="4639733"/>
          </a:xfrm>
          <a:prstGeom prst="rect">
            <a:avLst/>
          </a:prstGeom>
        </p:spPr>
      </p:pic>
      <p:pic>
        <p:nvPicPr>
          <p:cNvPr id="19" name="图片 18">
            <a:extLst>
              <a:ext uri="{FF2B5EF4-FFF2-40B4-BE49-F238E27FC236}">
                <a16:creationId xmlns:a16="http://schemas.microsoft.com/office/drawing/2014/main" id="{9D6DF3DE-0137-2C4E-B9B5-F6753C7E56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0851" y="1589628"/>
            <a:ext cx="3524250" cy="2057400"/>
          </a:xfrm>
          <a:prstGeom prst="rect">
            <a:avLst/>
          </a:prstGeom>
        </p:spPr>
      </p:pic>
      <p:pic>
        <p:nvPicPr>
          <p:cNvPr id="21" name="图片 20">
            <a:extLst>
              <a:ext uri="{FF2B5EF4-FFF2-40B4-BE49-F238E27FC236}">
                <a16:creationId xmlns:a16="http://schemas.microsoft.com/office/drawing/2014/main" id="{818C329F-D027-004C-87C7-1D5BFC038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851" y="3850601"/>
            <a:ext cx="3524250" cy="2374900"/>
          </a:xfrm>
          <a:prstGeom prst="rect">
            <a:avLst/>
          </a:prstGeom>
        </p:spPr>
      </p:pic>
      <p:sp>
        <p:nvSpPr>
          <p:cNvPr id="43" name="矩形 42">
            <a:extLst>
              <a:ext uri="{FF2B5EF4-FFF2-40B4-BE49-F238E27FC236}">
                <a16:creationId xmlns:a16="http://schemas.microsoft.com/office/drawing/2014/main" id="{DEE75653-2B01-5647-84F8-CF0D9D7E8501}"/>
              </a:ext>
            </a:extLst>
          </p:cNvPr>
          <p:cNvSpPr/>
          <p:nvPr/>
        </p:nvSpPr>
        <p:spPr>
          <a:xfrm>
            <a:off x="625798" y="1683582"/>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4" name="TextBox 25">
            <a:extLst>
              <a:ext uri="{FF2B5EF4-FFF2-40B4-BE49-F238E27FC236}">
                <a16:creationId xmlns:a16="http://schemas.microsoft.com/office/drawing/2014/main" id="{8A7471B5-26DD-F74C-A58E-2406FF525652}"/>
              </a:ext>
            </a:extLst>
          </p:cNvPr>
          <p:cNvSpPr txBox="1"/>
          <p:nvPr/>
        </p:nvSpPr>
        <p:spPr>
          <a:xfrm>
            <a:off x="715846" y="2068743"/>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在</a:t>
            </a:r>
            <a:r>
              <a:rPr lang="en-US" altLang="zh-CN" sz="1200" dirty="0">
                <a:latin typeface="FZSongKeBenXiuKaiS-R-GB" panose="02000000000000000000" pitchFamily="2" charset="-122"/>
                <a:ea typeface="FZSongKeBenXiuKaiS-R-GB" panose="02000000000000000000" pitchFamily="2" charset="-122"/>
                <a:cs typeface="+mn-ea"/>
              </a:rPr>
              <a:t>BIOG_MAIN</a:t>
            </a:r>
            <a:r>
              <a:rPr lang="zh-CN" altLang="en-US" sz="1200" dirty="0">
                <a:latin typeface="FZSongKeBenXiuKaiS-R-GB" panose="02000000000000000000" pitchFamily="2" charset="-122"/>
                <a:ea typeface="FZSongKeBenXiuKaiS-R-GB" panose="02000000000000000000" pitchFamily="2" charset="-122"/>
                <a:cs typeface="+mn-ea"/>
              </a:rPr>
              <a:t>表中按</a:t>
            </a:r>
            <a:r>
              <a:rPr lang="en-US" altLang="zh-CN" sz="1200" dirty="0" err="1">
                <a:latin typeface="FZSongKeBenXiuKaiS-R-GB" panose="02000000000000000000" pitchFamily="2" charset="-122"/>
                <a:ea typeface="FZSongKeBenXiuKaiS-R-GB" panose="02000000000000000000" pitchFamily="2" charset="-122"/>
                <a:cs typeface="+mn-ea"/>
              </a:rPr>
              <a:t>c_personid</a:t>
            </a:r>
            <a:r>
              <a:rPr lang="zh-CN" altLang="en-US" sz="1200" dirty="0">
                <a:latin typeface="FZSongKeBenXiuKaiS-R-GB" panose="02000000000000000000" pitchFamily="2" charset="-122"/>
                <a:ea typeface="FZSongKeBenXiuKaiS-R-GB" panose="02000000000000000000" pitchFamily="2" charset="-122"/>
                <a:cs typeface="+mn-ea"/>
              </a:rPr>
              <a:t>选取想要查询的人物</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以其相关信息作为人物子表</a:t>
            </a:r>
          </a:p>
        </p:txBody>
      </p:sp>
      <p:sp>
        <p:nvSpPr>
          <p:cNvPr id="45" name="矩形 44">
            <a:extLst>
              <a:ext uri="{FF2B5EF4-FFF2-40B4-BE49-F238E27FC236}">
                <a16:creationId xmlns:a16="http://schemas.microsoft.com/office/drawing/2014/main" id="{6C0B5AD6-8C7A-CE41-9AC3-1EBB6269EC93}"/>
              </a:ext>
            </a:extLst>
          </p:cNvPr>
          <p:cNvSpPr/>
          <p:nvPr/>
        </p:nvSpPr>
        <p:spPr>
          <a:xfrm>
            <a:off x="630690" y="1678547"/>
            <a:ext cx="1810003" cy="3108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6" name="矩形 45">
            <a:extLst>
              <a:ext uri="{FF2B5EF4-FFF2-40B4-BE49-F238E27FC236}">
                <a16:creationId xmlns:a16="http://schemas.microsoft.com/office/drawing/2014/main" id="{72553DE9-D443-684F-9A6A-0D423EBF3886}"/>
              </a:ext>
            </a:extLst>
          </p:cNvPr>
          <p:cNvSpPr/>
          <p:nvPr/>
        </p:nvSpPr>
        <p:spPr>
          <a:xfrm>
            <a:off x="625798" y="2897660"/>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8" name="矩形 47">
            <a:extLst>
              <a:ext uri="{FF2B5EF4-FFF2-40B4-BE49-F238E27FC236}">
                <a16:creationId xmlns:a16="http://schemas.microsoft.com/office/drawing/2014/main" id="{6E44C009-2FD5-B04E-A534-0D15622461BF}"/>
              </a:ext>
            </a:extLst>
          </p:cNvPr>
          <p:cNvSpPr/>
          <p:nvPr/>
        </p:nvSpPr>
        <p:spPr>
          <a:xfrm>
            <a:off x="630690" y="2883190"/>
            <a:ext cx="1810003" cy="31087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9" name="矩形 48">
            <a:extLst>
              <a:ext uri="{FF2B5EF4-FFF2-40B4-BE49-F238E27FC236}">
                <a16:creationId xmlns:a16="http://schemas.microsoft.com/office/drawing/2014/main" id="{A3A073D5-FB3E-8A4A-8696-54FBBF9BB682}"/>
              </a:ext>
            </a:extLst>
          </p:cNvPr>
          <p:cNvSpPr/>
          <p:nvPr/>
        </p:nvSpPr>
        <p:spPr>
          <a:xfrm>
            <a:off x="625798" y="4111738"/>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0" name="矩形 49">
            <a:extLst>
              <a:ext uri="{FF2B5EF4-FFF2-40B4-BE49-F238E27FC236}">
                <a16:creationId xmlns:a16="http://schemas.microsoft.com/office/drawing/2014/main" id="{E320C229-CAEC-D241-ACEF-9CC8FBA88DB9}"/>
              </a:ext>
            </a:extLst>
          </p:cNvPr>
          <p:cNvSpPr/>
          <p:nvPr/>
        </p:nvSpPr>
        <p:spPr>
          <a:xfrm>
            <a:off x="630690" y="4097268"/>
            <a:ext cx="1810003" cy="3108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2" name="矩形 51">
            <a:extLst>
              <a:ext uri="{FF2B5EF4-FFF2-40B4-BE49-F238E27FC236}">
                <a16:creationId xmlns:a16="http://schemas.microsoft.com/office/drawing/2014/main" id="{D75B06E5-AFC1-DA4C-95E0-5E611207B4B1}"/>
              </a:ext>
            </a:extLst>
          </p:cNvPr>
          <p:cNvSpPr/>
          <p:nvPr/>
        </p:nvSpPr>
        <p:spPr>
          <a:xfrm>
            <a:off x="625798" y="5325814"/>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4" name="矩形 53">
            <a:extLst>
              <a:ext uri="{FF2B5EF4-FFF2-40B4-BE49-F238E27FC236}">
                <a16:creationId xmlns:a16="http://schemas.microsoft.com/office/drawing/2014/main" id="{E33E4CCE-5F93-F54A-AB1B-695498F792A9}"/>
              </a:ext>
            </a:extLst>
          </p:cNvPr>
          <p:cNvSpPr/>
          <p:nvPr/>
        </p:nvSpPr>
        <p:spPr>
          <a:xfrm>
            <a:off x="630690" y="5325815"/>
            <a:ext cx="1810003" cy="31087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5" name="TextBox 27">
            <a:extLst>
              <a:ext uri="{FF2B5EF4-FFF2-40B4-BE49-F238E27FC236}">
                <a16:creationId xmlns:a16="http://schemas.microsoft.com/office/drawing/2014/main" id="{33EBDCA5-160C-1142-97A8-8C9E46456072}"/>
              </a:ext>
            </a:extLst>
          </p:cNvPr>
          <p:cNvSpPr txBox="1"/>
          <p:nvPr/>
        </p:nvSpPr>
        <p:spPr>
          <a:xfrm>
            <a:off x="709946" y="1663880"/>
            <a:ext cx="1889320" cy="369332"/>
          </a:xfrm>
          <a:prstGeom prst="rect">
            <a:avLst/>
          </a:prstGeom>
          <a:noFill/>
        </p:spPr>
        <p:txBody>
          <a:bodyPr wrap="square" rtlCol="0">
            <a:spAutoFit/>
          </a:bodyPr>
          <a:lstStyle/>
          <a:p>
            <a:r>
              <a:rPr lang="zh-CN" altLang="en-US" b="1" dirty="0">
                <a:solidFill>
                  <a:schemeClr val="bg1"/>
                </a:solidFill>
                <a:latin typeface="+mn-ea"/>
                <a:cs typeface="+mn-ea"/>
                <a:sym typeface="+mn-lt"/>
              </a:rPr>
              <a:t>获取人物地点</a:t>
            </a:r>
            <a:endParaRPr lang="zh-CN" altLang="en-US" sz="1050" b="1" dirty="0">
              <a:latin typeface="+mn-ea"/>
              <a:cs typeface="+mn-ea"/>
              <a:sym typeface="+mn-lt"/>
            </a:endParaRPr>
          </a:p>
        </p:txBody>
      </p:sp>
      <p:sp>
        <p:nvSpPr>
          <p:cNvPr id="57" name="TextBox 29">
            <a:extLst>
              <a:ext uri="{FF2B5EF4-FFF2-40B4-BE49-F238E27FC236}">
                <a16:creationId xmlns:a16="http://schemas.microsoft.com/office/drawing/2014/main" id="{2B7F380D-BFC0-2047-B62D-DF274DD5E877}"/>
              </a:ext>
            </a:extLst>
          </p:cNvPr>
          <p:cNvSpPr txBox="1"/>
          <p:nvPr/>
        </p:nvSpPr>
        <p:spPr>
          <a:xfrm>
            <a:off x="720738" y="2863120"/>
            <a:ext cx="1810003" cy="369332"/>
          </a:xfrm>
          <a:prstGeom prst="rect">
            <a:avLst/>
          </a:prstGeom>
          <a:noFill/>
        </p:spPr>
        <p:txBody>
          <a:bodyPr wrap="square" rtlCol="0">
            <a:spAutoFit/>
          </a:bodyPr>
          <a:lstStyle/>
          <a:p>
            <a:r>
              <a:rPr lang="zh-CN" altLang="en-US" b="1" dirty="0">
                <a:solidFill>
                  <a:schemeClr val="bg1"/>
                </a:solidFill>
                <a:latin typeface="+mn-ea"/>
                <a:cs typeface="+mn-ea"/>
                <a:sym typeface="+mn-lt"/>
              </a:rPr>
              <a:t>迁移地点排序</a:t>
            </a:r>
            <a:endParaRPr lang="zh-CN" altLang="en-US" sz="1050" b="1" dirty="0">
              <a:latin typeface="+mn-ea"/>
              <a:cs typeface="+mn-ea"/>
              <a:sym typeface="+mn-lt"/>
            </a:endParaRPr>
          </a:p>
        </p:txBody>
      </p:sp>
      <p:sp>
        <p:nvSpPr>
          <p:cNvPr id="63" name="TextBox 27">
            <a:extLst>
              <a:ext uri="{FF2B5EF4-FFF2-40B4-BE49-F238E27FC236}">
                <a16:creationId xmlns:a16="http://schemas.microsoft.com/office/drawing/2014/main" id="{94CD0743-5C93-6C4E-BE71-E8B6685273D0}"/>
              </a:ext>
            </a:extLst>
          </p:cNvPr>
          <p:cNvSpPr txBox="1"/>
          <p:nvPr/>
        </p:nvSpPr>
        <p:spPr>
          <a:xfrm>
            <a:off x="699154" y="4083105"/>
            <a:ext cx="1889320" cy="369332"/>
          </a:xfrm>
          <a:prstGeom prst="rect">
            <a:avLst/>
          </a:prstGeom>
          <a:noFill/>
        </p:spPr>
        <p:txBody>
          <a:bodyPr wrap="square" rtlCol="0">
            <a:spAutoFit/>
          </a:bodyPr>
          <a:lstStyle/>
          <a:p>
            <a:r>
              <a:rPr lang="zh-CN" altLang="en-US" b="1" dirty="0">
                <a:solidFill>
                  <a:schemeClr val="bg1"/>
                </a:solidFill>
                <a:latin typeface="+mn-ea"/>
                <a:cs typeface="+mn-ea"/>
                <a:sym typeface="+mn-lt"/>
              </a:rPr>
              <a:t>迁移地点信息</a:t>
            </a:r>
          </a:p>
        </p:txBody>
      </p:sp>
      <p:sp>
        <p:nvSpPr>
          <p:cNvPr id="64" name="TextBox 29">
            <a:extLst>
              <a:ext uri="{FF2B5EF4-FFF2-40B4-BE49-F238E27FC236}">
                <a16:creationId xmlns:a16="http://schemas.microsoft.com/office/drawing/2014/main" id="{31D45F94-FF73-A742-984E-B5E9BFE0813A}"/>
              </a:ext>
            </a:extLst>
          </p:cNvPr>
          <p:cNvSpPr txBox="1"/>
          <p:nvPr/>
        </p:nvSpPr>
        <p:spPr>
          <a:xfrm>
            <a:off x="709946" y="5316211"/>
            <a:ext cx="1810003" cy="369332"/>
          </a:xfrm>
          <a:prstGeom prst="rect">
            <a:avLst/>
          </a:prstGeom>
          <a:noFill/>
        </p:spPr>
        <p:txBody>
          <a:bodyPr wrap="square" rtlCol="0">
            <a:spAutoFit/>
          </a:bodyPr>
          <a:lstStyle/>
          <a:p>
            <a:r>
              <a:rPr lang="zh-CN" altLang="en-US" b="1" dirty="0">
                <a:solidFill>
                  <a:schemeClr val="bg1"/>
                </a:solidFill>
                <a:latin typeface="+mn-ea"/>
                <a:cs typeface="+mn-ea"/>
                <a:sym typeface="+mn-lt"/>
              </a:rPr>
              <a:t>有向迁移网络</a:t>
            </a:r>
          </a:p>
        </p:txBody>
      </p:sp>
      <p:sp>
        <p:nvSpPr>
          <p:cNvPr id="65" name="TextBox 25">
            <a:extLst>
              <a:ext uri="{FF2B5EF4-FFF2-40B4-BE49-F238E27FC236}">
                <a16:creationId xmlns:a16="http://schemas.microsoft.com/office/drawing/2014/main" id="{6D2362DF-6589-7D4C-9A85-986B02EDB72A}"/>
              </a:ext>
            </a:extLst>
          </p:cNvPr>
          <p:cNvSpPr txBox="1"/>
          <p:nvPr/>
        </p:nvSpPr>
        <p:spPr>
          <a:xfrm>
            <a:off x="715846" y="3310429"/>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在人物子表中</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以</a:t>
            </a:r>
            <a:r>
              <a:rPr lang="en-US" altLang="zh-CN" sz="1200" dirty="0" err="1">
                <a:latin typeface="FZSongKeBenXiuKaiS-R-GB" panose="02000000000000000000" pitchFamily="2" charset="-122"/>
                <a:ea typeface="FZSongKeBenXiuKaiS-R-GB" panose="02000000000000000000" pitchFamily="2" charset="-122"/>
                <a:cs typeface="+mn-ea"/>
              </a:rPr>
              <a:t>c_sequence</a:t>
            </a:r>
            <a:r>
              <a:rPr lang="zh-CN" altLang="en-US" sz="1200" dirty="0">
                <a:latin typeface="FZSongKeBenXiuKaiS-R-GB" panose="02000000000000000000" pitchFamily="2" charset="-122"/>
                <a:ea typeface="FZSongKeBenXiuKaiS-R-GB" panose="02000000000000000000" pitchFamily="2" charset="-122"/>
                <a:cs typeface="+mn-ea"/>
              </a:rPr>
              <a:t>为增序排列迁移地点的前后顺序</a:t>
            </a:r>
          </a:p>
        </p:txBody>
      </p:sp>
      <p:sp>
        <p:nvSpPr>
          <p:cNvPr id="66" name="TextBox 25">
            <a:extLst>
              <a:ext uri="{FF2B5EF4-FFF2-40B4-BE49-F238E27FC236}">
                <a16:creationId xmlns:a16="http://schemas.microsoft.com/office/drawing/2014/main" id="{C71EAA68-31CE-2A46-85AA-F1959F90857B}"/>
              </a:ext>
            </a:extLst>
          </p:cNvPr>
          <p:cNvSpPr txBox="1"/>
          <p:nvPr/>
        </p:nvSpPr>
        <p:spPr>
          <a:xfrm>
            <a:off x="733166" y="4524866"/>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排序后的人物子表中只包含</a:t>
            </a:r>
            <a:r>
              <a:rPr lang="en-US" altLang="zh-CN" sz="1200" dirty="0" err="1">
                <a:latin typeface="FZSongKeBenXiuKaiS-R-GB" panose="02000000000000000000" pitchFamily="2" charset="-122"/>
                <a:ea typeface="FZSongKeBenXiuKaiS-R-GB" panose="02000000000000000000" pitchFamily="2" charset="-122"/>
                <a:cs typeface="+mn-ea"/>
              </a:rPr>
              <a:t>c_addr_id</a:t>
            </a:r>
            <a:r>
              <a:rPr lang="zh-CN" altLang="en-US" sz="1200" dirty="0">
                <a:latin typeface="FZSongKeBenXiuKaiS-R-GB" panose="02000000000000000000" pitchFamily="2" charset="-122"/>
                <a:ea typeface="FZSongKeBenXiuKaiS-R-GB" panose="02000000000000000000" pitchFamily="2" charset="-122"/>
                <a:cs typeface="+mn-ea"/>
              </a:rPr>
              <a:t>信息</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以其为外键在</a:t>
            </a:r>
            <a:r>
              <a:rPr lang="en-US" altLang="zh-CN" sz="1200" dirty="0">
                <a:latin typeface="FZSongKeBenXiuKaiS-R-GB" panose="02000000000000000000" pitchFamily="2" charset="-122"/>
                <a:ea typeface="FZSongKeBenXiuKaiS-R-GB" panose="02000000000000000000" pitchFamily="2" charset="-122"/>
                <a:cs typeface="+mn-ea"/>
              </a:rPr>
              <a:t>ADDRESSES</a:t>
            </a:r>
            <a:r>
              <a:rPr lang="zh-CN" altLang="en-US" sz="1200" dirty="0">
                <a:latin typeface="FZSongKeBenXiuKaiS-R-GB" panose="02000000000000000000" pitchFamily="2" charset="-122"/>
                <a:ea typeface="FZSongKeBenXiuKaiS-R-GB" panose="02000000000000000000" pitchFamily="2" charset="-122"/>
                <a:cs typeface="+mn-ea"/>
              </a:rPr>
              <a:t>表中查询地点名字和</a:t>
            </a:r>
            <a:r>
              <a:rPr lang="en-US" altLang="zh-CN" sz="1200" dirty="0">
                <a:latin typeface="FZSongKeBenXiuKaiS-R-GB" panose="02000000000000000000" pitchFamily="2" charset="-122"/>
                <a:ea typeface="FZSongKeBenXiuKaiS-R-GB" panose="02000000000000000000" pitchFamily="2" charset="-122"/>
                <a:cs typeface="+mn-ea"/>
              </a:rPr>
              <a:t>X,</a:t>
            </a:r>
            <a:r>
              <a:rPr lang="zh-CN" altLang="en-US" sz="1200" dirty="0">
                <a:latin typeface="FZSongKeBenXiuKaiS-R-GB" panose="02000000000000000000" pitchFamily="2" charset="-122"/>
                <a:ea typeface="FZSongKeBenXiuKaiS-R-GB" panose="02000000000000000000" pitchFamily="2" charset="-122"/>
                <a:cs typeface="+mn-ea"/>
              </a:rPr>
              <a:t> </a:t>
            </a:r>
            <a:r>
              <a:rPr lang="en-US" altLang="zh-CN" sz="1200" dirty="0">
                <a:latin typeface="FZSongKeBenXiuKaiS-R-GB" panose="02000000000000000000" pitchFamily="2" charset="-122"/>
                <a:ea typeface="FZSongKeBenXiuKaiS-R-GB" panose="02000000000000000000" pitchFamily="2" charset="-122"/>
                <a:cs typeface="+mn-ea"/>
              </a:rPr>
              <a:t>Y</a:t>
            </a:r>
            <a:r>
              <a:rPr lang="zh-CN" altLang="en-US" sz="1200" dirty="0">
                <a:latin typeface="FZSongKeBenXiuKaiS-R-GB" panose="02000000000000000000" pitchFamily="2" charset="-122"/>
                <a:ea typeface="FZSongKeBenXiuKaiS-R-GB" panose="02000000000000000000" pitchFamily="2" charset="-122"/>
                <a:cs typeface="+mn-ea"/>
              </a:rPr>
              <a:t>坐标</a:t>
            </a:r>
          </a:p>
        </p:txBody>
      </p:sp>
      <p:sp>
        <p:nvSpPr>
          <p:cNvPr id="67" name="TextBox 25">
            <a:extLst>
              <a:ext uri="{FF2B5EF4-FFF2-40B4-BE49-F238E27FC236}">
                <a16:creationId xmlns:a16="http://schemas.microsoft.com/office/drawing/2014/main" id="{99F89929-5480-B64A-9947-642EA8C70360}"/>
              </a:ext>
            </a:extLst>
          </p:cNvPr>
          <p:cNvSpPr txBox="1"/>
          <p:nvPr/>
        </p:nvSpPr>
        <p:spPr>
          <a:xfrm>
            <a:off x="745565" y="5715451"/>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利用</a:t>
            </a:r>
            <a:r>
              <a:rPr lang="en-US" altLang="zh-CN" sz="1200" dirty="0" err="1">
                <a:latin typeface="FZSongKeBenXiuKaiS-R-GB" panose="02000000000000000000" pitchFamily="2" charset="-122"/>
                <a:ea typeface="FZSongKeBenXiuKaiS-R-GB" panose="02000000000000000000" pitchFamily="2" charset="-122"/>
                <a:cs typeface="+mn-ea"/>
              </a:rPr>
              <a:t>networkx</a:t>
            </a:r>
            <a:r>
              <a:rPr lang="zh-CN" altLang="en-US" sz="1200" dirty="0">
                <a:latin typeface="FZSongKeBenXiuKaiS-R-GB" panose="02000000000000000000" pitchFamily="2" charset="-122"/>
                <a:ea typeface="FZSongKeBenXiuKaiS-R-GB" panose="02000000000000000000" pitchFamily="2" charset="-122"/>
                <a:cs typeface="+mn-ea"/>
              </a:rPr>
              <a:t>库和上述迁移地点信息</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画出以地点为顶点</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迁移路径为有向边的网络图</a:t>
            </a:r>
          </a:p>
        </p:txBody>
      </p:sp>
      <p:pic>
        <p:nvPicPr>
          <p:cNvPr id="68" name="图片 67">
            <a:extLst>
              <a:ext uri="{FF2B5EF4-FFF2-40B4-BE49-F238E27FC236}">
                <a16:creationId xmlns:a16="http://schemas.microsoft.com/office/drawing/2014/main" id="{6D437850-137B-1F42-94B7-591EE0FFD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a:extLst>
              <a:ext uri="{FF2B5EF4-FFF2-40B4-BE49-F238E27FC236}">
                <a16:creationId xmlns:a16="http://schemas.microsoft.com/office/drawing/2014/main" id="{F778CA5D-5462-8244-961A-8AFD8E488242}"/>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迁移路线</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52842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7555475-8FCD-4BD2-89B3-E1805257A3DE}"/>
              </a:ext>
            </a:extLst>
          </p:cNvPr>
          <p:cNvSpPr/>
          <p:nvPr/>
        </p:nvSpPr>
        <p:spPr>
          <a:xfrm>
            <a:off x="492760" y="524656"/>
            <a:ext cx="11206480" cy="5911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3" name="矩形 2">
            <a:extLst>
              <a:ext uri="{FF2B5EF4-FFF2-40B4-BE49-F238E27FC236}">
                <a16:creationId xmlns:a16="http://schemas.microsoft.com/office/drawing/2014/main" id="{CB602298-BF3F-4E9C-80E7-6514E9894F5B}"/>
              </a:ext>
            </a:extLst>
          </p:cNvPr>
          <p:cNvSpPr/>
          <p:nvPr/>
        </p:nvSpPr>
        <p:spPr>
          <a:xfrm>
            <a:off x="5083730" y="301735"/>
            <a:ext cx="2156519"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4" name="文本框 3">
            <a:extLst>
              <a:ext uri="{FF2B5EF4-FFF2-40B4-BE49-F238E27FC236}">
                <a16:creationId xmlns:a16="http://schemas.microsoft.com/office/drawing/2014/main" id="{3B9C579C-93A5-4D54-9078-E43F740AFA05}"/>
              </a:ext>
            </a:extLst>
          </p:cNvPr>
          <p:cNvSpPr txBox="1"/>
          <p:nvPr/>
        </p:nvSpPr>
        <p:spPr>
          <a:xfrm>
            <a:off x="5261895" y="1067712"/>
            <a:ext cx="1893468" cy="923330"/>
          </a:xfrm>
          <a:prstGeom prst="rect">
            <a:avLst/>
          </a:prstGeom>
          <a:noFill/>
        </p:spPr>
        <p:txBody>
          <a:bodyPr wrap="none" rtlCol="0">
            <a:spAutoFit/>
          </a:bodyPr>
          <a:lstStyle/>
          <a:p>
            <a:pPr algn="r"/>
            <a:r>
              <a:rPr lang="zh-CN" altLang="en-US" sz="5400" b="1" dirty="0">
                <a:latin typeface="+mj-lt"/>
                <a:ea typeface="FZYaSongS-B-GB" panose="02000000000000000000" pitchFamily="2" charset="-122"/>
              </a:rPr>
              <a:t>目  录</a:t>
            </a:r>
          </a:p>
        </p:txBody>
      </p:sp>
      <p:sp>
        <p:nvSpPr>
          <p:cNvPr id="5" name="矩形 4">
            <a:extLst>
              <a:ext uri="{FF2B5EF4-FFF2-40B4-BE49-F238E27FC236}">
                <a16:creationId xmlns:a16="http://schemas.microsoft.com/office/drawing/2014/main" id="{08B889D7-EDFD-47BF-B826-3D010C190C35}"/>
              </a:ext>
            </a:extLst>
          </p:cNvPr>
          <p:cNvSpPr/>
          <p:nvPr/>
        </p:nvSpPr>
        <p:spPr>
          <a:xfrm>
            <a:off x="5377715" y="1924075"/>
            <a:ext cx="1749197" cy="461665"/>
          </a:xfrm>
          <a:prstGeom prst="rect">
            <a:avLst/>
          </a:prstGeom>
        </p:spPr>
        <p:txBody>
          <a:bodyPr wrap="none">
            <a:spAutoFit/>
          </a:bodyPr>
          <a:lstStyle/>
          <a:p>
            <a:pPr algn="ctr"/>
            <a:r>
              <a:rPr lang="de-DE" altLang="zh-CN" sz="2400" dirty="0">
                <a:ea typeface="FZYaSongS-B-GB" panose="02000000000000000000" pitchFamily="2" charset="-122"/>
              </a:rPr>
              <a:t>CONTENTS</a:t>
            </a:r>
            <a:endParaRPr lang="zh-CN" altLang="en-US" sz="2400" dirty="0">
              <a:ea typeface="FZYaSongS-B-GB" panose="02000000000000000000" pitchFamily="2" charset="-122"/>
            </a:endParaRPr>
          </a:p>
        </p:txBody>
      </p:sp>
      <p:grpSp>
        <p:nvGrpSpPr>
          <p:cNvPr id="13" name="组合 12">
            <a:extLst>
              <a:ext uri="{FF2B5EF4-FFF2-40B4-BE49-F238E27FC236}">
                <a16:creationId xmlns:a16="http://schemas.microsoft.com/office/drawing/2014/main" id="{240838EC-7A5D-4472-94D7-CEF94C6299A3}"/>
              </a:ext>
            </a:extLst>
          </p:cNvPr>
          <p:cNvGrpSpPr/>
          <p:nvPr/>
        </p:nvGrpSpPr>
        <p:grpSpPr>
          <a:xfrm>
            <a:off x="1187290" y="4936385"/>
            <a:ext cx="2252776" cy="1229803"/>
            <a:chOff x="1278730" y="4414574"/>
            <a:chExt cx="2252776" cy="1229803"/>
          </a:xfrm>
        </p:grpSpPr>
        <p:sp>
          <p:nvSpPr>
            <p:cNvPr id="47" name="文本框 46">
              <a:extLst>
                <a:ext uri="{FF2B5EF4-FFF2-40B4-BE49-F238E27FC236}">
                  <a16:creationId xmlns:a16="http://schemas.microsoft.com/office/drawing/2014/main" id="{9CAF6A2D-2ABC-4834-96DF-E4DCF0E6E226}"/>
                </a:ext>
              </a:extLst>
            </p:cNvPr>
            <p:cNvSpPr txBox="1"/>
            <p:nvPr/>
          </p:nvSpPr>
          <p:spPr>
            <a:xfrm>
              <a:off x="1505846" y="4414574"/>
              <a:ext cx="17748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kern="0" dirty="0">
                  <a:latin typeface="+mj-lt"/>
                  <a:ea typeface="FZYaSongS-B-GB" panose="02000000000000000000" pitchFamily="2" charset="-122"/>
                </a:rPr>
                <a:t>数据库设计</a:t>
              </a:r>
              <a:endParaRPr kumimoji="0" lang="zh-CN" altLang="en-US" sz="2400" b="1" i="0" u="none" strike="noStrike" kern="0" cap="none" spc="0" normalizeH="0" baseline="0" noProof="0" dirty="0">
                <a:ln>
                  <a:noFill/>
                </a:ln>
                <a:effectLst/>
                <a:uLnTx/>
                <a:uFillTx/>
                <a:latin typeface="+mj-lt"/>
                <a:ea typeface="FZYaSongS-B-GB" panose="02000000000000000000" pitchFamily="2" charset="-122"/>
              </a:endParaRPr>
            </a:p>
          </p:txBody>
        </p:sp>
        <p:sp>
          <p:nvSpPr>
            <p:cNvPr id="48" name="矩形 47">
              <a:extLst>
                <a:ext uri="{FF2B5EF4-FFF2-40B4-BE49-F238E27FC236}">
                  <a16:creationId xmlns:a16="http://schemas.microsoft.com/office/drawing/2014/main" id="{0EABF14E-232D-4DD4-90B8-F5F9C4A7CB9E}"/>
                </a:ext>
              </a:extLst>
            </p:cNvPr>
            <p:cNvSpPr/>
            <p:nvPr/>
          </p:nvSpPr>
          <p:spPr>
            <a:xfrm>
              <a:off x="1278730" y="4855250"/>
              <a:ext cx="2252776" cy="789127"/>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主键外键</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表间关系</a:t>
              </a:r>
              <a:endParaRPr lang="en-US" altLang="zh-CN" sz="1200" kern="0" dirty="0">
                <a:latin typeface="FZYaSongS-B-GB" panose="02000000000000000000" pitchFamily="2" charset="-122"/>
                <a:ea typeface="FZYaSongS-B-GB" panose="02000000000000000000" pitchFamily="2" charset="-122"/>
              </a:endParaRPr>
            </a:p>
            <a:p>
              <a:pPr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字段含义</a:t>
              </a:r>
            </a:p>
          </p:txBody>
        </p:sp>
      </p:grpSp>
      <p:grpSp>
        <p:nvGrpSpPr>
          <p:cNvPr id="49" name="组合 48">
            <a:extLst>
              <a:ext uri="{FF2B5EF4-FFF2-40B4-BE49-F238E27FC236}">
                <a16:creationId xmlns:a16="http://schemas.microsoft.com/office/drawing/2014/main" id="{D2C055DF-0B4D-4AF6-918F-2244DF901514}"/>
              </a:ext>
            </a:extLst>
          </p:cNvPr>
          <p:cNvGrpSpPr/>
          <p:nvPr/>
        </p:nvGrpSpPr>
        <p:grpSpPr>
          <a:xfrm>
            <a:off x="3715441" y="4933566"/>
            <a:ext cx="2252776" cy="1232622"/>
            <a:chOff x="1278730" y="4411755"/>
            <a:chExt cx="2252776" cy="1232622"/>
          </a:xfrm>
        </p:grpSpPr>
        <p:sp>
          <p:nvSpPr>
            <p:cNvPr id="50" name="文本框 49">
              <a:extLst>
                <a:ext uri="{FF2B5EF4-FFF2-40B4-BE49-F238E27FC236}">
                  <a16:creationId xmlns:a16="http://schemas.microsoft.com/office/drawing/2014/main" id="{12FECB0F-1439-4633-9E7E-A5224A4DE944}"/>
                </a:ext>
              </a:extLst>
            </p:cNvPr>
            <p:cNvSpPr txBox="1"/>
            <p:nvPr/>
          </p:nvSpPr>
          <p:spPr>
            <a:xfrm>
              <a:off x="1696906" y="4411755"/>
              <a:ext cx="1415772" cy="461665"/>
            </a:xfrm>
            <a:prstGeom prst="rect">
              <a:avLst/>
            </a:prstGeom>
            <a:noFill/>
          </p:spPr>
          <p:txBody>
            <a:bodyPr wrap="none" rtlCol="0">
              <a:spAutoFit/>
            </a:bodyPr>
            <a:lstStyle/>
            <a:p>
              <a:pPr lvl="0" defTabSz="914400">
                <a:defRPr/>
              </a:pPr>
              <a:r>
                <a:rPr lang="zh-CN" altLang="en-US" sz="2400" b="1" kern="0" dirty="0">
                  <a:latin typeface="+mj-lt"/>
                  <a:ea typeface="FZYaSongS-B-GB" panose="02000000000000000000" pitchFamily="2" charset="-122"/>
                </a:rPr>
                <a:t>历史人物</a:t>
              </a:r>
            </a:p>
          </p:txBody>
        </p:sp>
        <p:sp>
          <p:nvSpPr>
            <p:cNvPr id="51" name="矩形 50">
              <a:extLst>
                <a:ext uri="{FF2B5EF4-FFF2-40B4-BE49-F238E27FC236}">
                  <a16:creationId xmlns:a16="http://schemas.microsoft.com/office/drawing/2014/main" id="{0A61C7BF-13D5-4423-A7E4-A3A77BB94F97}"/>
                </a:ext>
              </a:extLst>
            </p:cNvPr>
            <p:cNvSpPr/>
            <p:nvPr/>
          </p:nvSpPr>
          <p:spPr>
            <a:xfrm>
              <a:off x="1278730" y="4855250"/>
              <a:ext cx="2252776" cy="789127"/>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数据采集</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数据存储</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案例说明</a:t>
              </a:r>
            </a:p>
          </p:txBody>
        </p:sp>
      </p:grpSp>
      <p:grpSp>
        <p:nvGrpSpPr>
          <p:cNvPr id="52" name="组合 51">
            <a:extLst>
              <a:ext uri="{FF2B5EF4-FFF2-40B4-BE49-F238E27FC236}">
                <a16:creationId xmlns:a16="http://schemas.microsoft.com/office/drawing/2014/main" id="{0A8B31B4-37B5-4E06-8E93-9B792BC5B472}"/>
              </a:ext>
            </a:extLst>
          </p:cNvPr>
          <p:cNvGrpSpPr/>
          <p:nvPr/>
        </p:nvGrpSpPr>
        <p:grpSpPr>
          <a:xfrm>
            <a:off x="6243592" y="4910931"/>
            <a:ext cx="2252776" cy="1255257"/>
            <a:chOff x="1278730" y="4389120"/>
            <a:chExt cx="2252776" cy="1255257"/>
          </a:xfrm>
        </p:grpSpPr>
        <p:sp>
          <p:nvSpPr>
            <p:cNvPr id="59" name="文本框 58">
              <a:extLst>
                <a:ext uri="{FF2B5EF4-FFF2-40B4-BE49-F238E27FC236}">
                  <a16:creationId xmlns:a16="http://schemas.microsoft.com/office/drawing/2014/main" id="{099E5CE6-951C-4801-A09B-A6A63E19EB36}"/>
                </a:ext>
              </a:extLst>
            </p:cNvPr>
            <p:cNvSpPr txBox="1"/>
            <p:nvPr/>
          </p:nvSpPr>
          <p:spPr>
            <a:xfrm>
              <a:off x="1697232" y="4389120"/>
              <a:ext cx="1415772" cy="461665"/>
            </a:xfrm>
            <a:prstGeom prst="rect">
              <a:avLst/>
            </a:prstGeom>
            <a:noFill/>
          </p:spPr>
          <p:txBody>
            <a:bodyPr wrap="none" rtlCol="0">
              <a:spAutoFit/>
            </a:bodyPr>
            <a:lstStyle/>
            <a:p>
              <a:pPr lvl="0" defTabSz="914400">
                <a:defRPr/>
              </a:pPr>
              <a:r>
                <a:rPr lang="zh-CN" altLang="en-US" sz="2400" b="1" kern="0" dirty="0">
                  <a:latin typeface="+mj-lt"/>
                  <a:ea typeface="FZYaSongS-B-GB" panose="02000000000000000000" pitchFamily="2" charset="-122"/>
                </a:rPr>
                <a:t>人物维度</a:t>
              </a:r>
            </a:p>
          </p:txBody>
        </p:sp>
        <p:sp>
          <p:nvSpPr>
            <p:cNvPr id="66" name="矩形 65">
              <a:extLst>
                <a:ext uri="{FF2B5EF4-FFF2-40B4-BE49-F238E27FC236}">
                  <a16:creationId xmlns:a16="http://schemas.microsoft.com/office/drawing/2014/main" id="{7E475C88-A50D-4514-99D7-F995F6BCCCEE}"/>
                </a:ext>
              </a:extLst>
            </p:cNvPr>
            <p:cNvSpPr/>
            <p:nvPr/>
          </p:nvSpPr>
          <p:spPr>
            <a:xfrm>
              <a:off x="1278730" y="4855250"/>
              <a:ext cx="2252776" cy="789127"/>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数据挖掘</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维度分布</a:t>
              </a:r>
              <a:endParaRPr lang="en-US" altLang="zh-CN" sz="1200" kern="0" dirty="0">
                <a:latin typeface="FZYaSongS-B-GB" panose="02000000000000000000" pitchFamily="2" charset="-122"/>
                <a:ea typeface="FZYaSongS-B-GB" panose="02000000000000000000" pitchFamily="2" charset="-122"/>
              </a:endParaRPr>
            </a:p>
            <a:p>
              <a:pPr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朝代分布</a:t>
              </a:r>
            </a:p>
          </p:txBody>
        </p:sp>
      </p:grpSp>
      <p:grpSp>
        <p:nvGrpSpPr>
          <p:cNvPr id="72" name="组合 71">
            <a:extLst>
              <a:ext uri="{FF2B5EF4-FFF2-40B4-BE49-F238E27FC236}">
                <a16:creationId xmlns:a16="http://schemas.microsoft.com/office/drawing/2014/main" id="{5036A905-4A4C-4ECF-96FA-99A3F3726A42}"/>
              </a:ext>
            </a:extLst>
          </p:cNvPr>
          <p:cNvGrpSpPr/>
          <p:nvPr/>
        </p:nvGrpSpPr>
        <p:grpSpPr>
          <a:xfrm>
            <a:off x="8771743" y="4910931"/>
            <a:ext cx="2252776" cy="1015191"/>
            <a:chOff x="1278730" y="4389120"/>
            <a:chExt cx="2252776" cy="1015191"/>
          </a:xfrm>
        </p:grpSpPr>
        <p:sp>
          <p:nvSpPr>
            <p:cNvPr id="73" name="文本框 72">
              <a:extLst>
                <a:ext uri="{FF2B5EF4-FFF2-40B4-BE49-F238E27FC236}">
                  <a16:creationId xmlns:a16="http://schemas.microsoft.com/office/drawing/2014/main" id="{9FBC842D-75D8-447D-B1E6-7CE21A81244C}"/>
                </a:ext>
              </a:extLst>
            </p:cNvPr>
            <p:cNvSpPr txBox="1"/>
            <p:nvPr/>
          </p:nvSpPr>
          <p:spPr>
            <a:xfrm>
              <a:off x="1697232" y="4389120"/>
              <a:ext cx="1415772" cy="461665"/>
            </a:xfrm>
            <a:prstGeom prst="rect">
              <a:avLst/>
            </a:prstGeom>
            <a:noFill/>
          </p:spPr>
          <p:txBody>
            <a:bodyPr wrap="none" rtlCol="0">
              <a:spAutoFit/>
            </a:bodyPr>
            <a:lstStyle/>
            <a:p>
              <a:pPr lvl="0" defTabSz="914400">
                <a:defRPr/>
              </a:pPr>
              <a:r>
                <a:rPr lang="zh-CN" altLang="en-US" sz="2400" b="1" kern="0" dirty="0">
                  <a:latin typeface="+mj-lt"/>
                  <a:ea typeface="FZYaSongS-B-GB" panose="02000000000000000000" pitchFamily="2" charset="-122"/>
                </a:rPr>
                <a:t>迁移路线</a:t>
              </a:r>
            </a:p>
          </p:txBody>
        </p:sp>
        <p:sp>
          <p:nvSpPr>
            <p:cNvPr id="74" name="矩形 73">
              <a:extLst>
                <a:ext uri="{FF2B5EF4-FFF2-40B4-BE49-F238E27FC236}">
                  <a16:creationId xmlns:a16="http://schemas.microsoft.com/office/drawing/2014/main" id="{EF6F013E-C609-41E3-A600-2C3ADE72C0B4}"/>
                </a:ext>
              </a:extLst>
            </p:cNvPr>
            <p:cNvSpPr/>
            <p:nvPr/>
          </p:nvSpPr>
          <p:spPr>
            <a:xfrm>
              <a:off x="1278730" y="4855250"/>
              <a:ext cx="2252776" cy="549061"/>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数据分析</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案例说明</a:t>
              </a:r>
              <a:endParaRPr lang="en-US" altLang="zh-CN" sz="1200" kern="0" dirty="0">
                <a:latin typeface="FZYaSongS-B-GB" panose="02000000000000000000" pitchFamily="2" charset="-122"/>
                <a:ea typeface="FZYaSongS-B-GB" panose="02000000000000000000" pitchFamily="2" charset="-122"/>
              </a:endParaRPr>
            </a:p>
          </p:txBody>
        </p:sp>
      </p:grpSp>
      <p:pic>
        <p:nvPicPr>
          <p:cNvPr id="26" name="图片 25">
            <a:extLst>
              <a:ext uri="{FF2B5EF4-FFF2-40B4-BE49-F238E27FC236}">
                <a16:creationId xmlns:a16="http://schemas.microsoft.com/office/drawing/2014/main" id="{ABA1A49F-ED81-1C4B-9D0D-41117FC7D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486" y="2994360"/>
            <a:ext cx="1141289" cy="1737560"/>
          </a:xfrm>
          <a:prstGeom prst="rect">
            <a:avLst/>
          </a:prstGeom>
        </p:spPr>
      </p:pic>
      <p:pic>
        <p:nvPicPr>
          <p:cNvPr id="7" name="图片 6">
            <a:extLst>
              <a:ext uri="{FF2B5EF4-FFF2-40B4-BE49-F238E27FC236}">
                <a16:creationId xmlns:a16="http://schemas.microsoft.com/office/drawing/2014/main" id="{1277A4D1-1221-5945-9654-06A53F18A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225" y="2989895"/>
            <a:ext cx="1157208" cy="1737560"/>
          </a:xfrm>
          <a:prstGeom prst="rect">
            <a:avLst/>
          </a:prstGeom>
        </p:spPr>
      </p:pic>
      <p:pic>
        <p:nvPicPr>
          <p:cNvPr id="9" name="图片 8">
            <a:extLst>
              <a:ext uri="{FF2B5EF4-FFF2-40B4-BE49-F238E27FC236}">
                <a16:creationId xmlns:a16="http://schemas.microsoft.com/office/drawing/2014/main" id="{0CF490D3-7F4C-194B-93BF-5283C50248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1569" y="3003746"/>
            <a:ext cx="1126574" cy="1723709"/>
          </a:xfrm>
          <a:prstGeom prst="rect">
            <a:avLst/>
          </a:prstGeom>
        </p:spPr>
      </p:pic>
      <p:pic>
        <p:nvPicPr>
          <p:cNvPr id="11" name="图片 10">
            <a:extLst>
              <a:ext uri="{FF2B5EF4-FFF2-40B4-BE49-F238E27FC236}">
                <a16:creationId xmlns:a16="http://schemas.microsoft.com/office/drawing/2014/main" id="{E493125B-3D60-A343-AD2C-14DD6DEF0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9963" y="2989896"/>
            <a:ext cx="1183732" cy="1746490"/>
          </a:xfrm>
          <a:prstGeom prst="rect">
            <a:avLst/>
          </a:prstGeom>
        </p:spPr>
      </p:pic>
      <p:sp>
        <p:nvSpPr>
          <p:cNvPr id="8" name="矩形 7">
            <a:extLst>
              <a:ext uri="{FF2B5EF4-FFF2-40B4-BE49-F238E27FC236}">
                <a16:creationId xmlns:a16="http://schemas.microsoft.com/office/drawing/2014/main" id="{A2BF361E-06D2-8D46-92CA-7F2ADA401D40}"/>
              </a:ext>
            </a:extLst>
          </p:cNvPr>
          <p:cNvSpPr/>
          <p:nvPr/>
        </p:nvSpPr>
        <p:spPr>
          <a:xfrm>
            <a:off x="1546522" y="2872583"/>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7" name="矩形 26">
            <a:extLst>
              <a:ext uri="{FF2B5EF4-FFF2-40B4-BE49-F238E27FC236}">
                <a16:creationId xmlns:a16="http://schemas.microsoft.com/office/drawing/2014/main" id="{9594319E-4FD1-AA4F-95C2-32DB519EBCCA}"/>
              </a:ext>
            </a:extLst>
          </p:cNvPr>
          <p:cNvSpPr/>
          <p:nvPr/>
        </p:nvSpPr>
        <p:spPr>
          <a:xfrm>
            <a:off x="4101797" y="2879658"/>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8" name="矩形 27">
            <a:extLst>
              <a:ext uri="{FF2B5EF4-FFF2-40B4-BE49-F238E27FC236}">
                <a16:creationId xmlns:a16="http://schemas.microsoft.com/office/drawing/2014/main" id="{8F08DFE7-F0A3-0045-B9CA-91D5E3FCB290}"/>
              </a:ext>
            </a:extLst>
          </p:cNvPr>
          <p:cNvSpPr/>
          <p:nvPr/>
        </p:nvSpPr>
        <p:spPr>
          <a:xfrm>
            <a:off x="6597802" y="2877517"/>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0" name="矩形 29">
            <a:extLst>
              <a:ext uri="{FF2B5EF4-FFF2-40B4-BE49-F238E27FC236}">
                <a16:creationId xmlns:a16="http://schemas.microsoft.com/office/drawing/2014/main" id="{EC9E16E8-D00A-0C4A-B04D-20442915F49D}"/>
              </a:ext>
            </a:extLst>
          </p:cNvPr>
          <p:cNvSpPr/>
          <p:nvPr/>
        </p:nvSpPr>
        <p:spPr>
          <a:xfrm>
            <a:off x="9153077" y="2884592"/>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文本框 9">
            <a:extLst>
              <a:ext uri="{FF2B5EF4-FFF2-40B4-BE49-F238E27FC236}">
                <a16:creationId xmlns:a16="http://schemas.microsoft.com/office/drawing/2014/main" id="{9DF6D09E-9665-5646-B6FB-CC8418D72A44}"/>
              </a:ext>
            </a:extLst>
          </p:cNvPr>
          <p:cNvSpPr txBox="1"/>
          <p:nvPr/>
        </p:nvSpPr>
        <p:spPr>
          <a:xfrm>
            <a:off x="1506298" y="2862326"/>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01</a:t>
            </a:r>
            <a:endParaRPr kumimoji="1" lang="zh-CN" altLang="en-US" dirty="0">
              <a:solidFill>
                <a:schemeClr val="bg1"/>
              </a:solidFill>
              <a:latin typeface="FZYaSongS-B-GB" panose="02000000000000000000" pitchFamily="2" charset="-122"/>
              <a:ea typeface="FZYaSongS-B-GB" panose="02000000000000000000" pitchFamily="2" charset="-122"/>
            </a:endParaRPr>
          </a:p>
        </p:txBody>
      </p:sp>
      <p:sp>
        <p:nvSpPr>
          <p:cNvPr id="31" name="文本框 30">
            <a:extLst>
              <a:ext uri="{FF2B5EF4-FFF2-40B4-BE49-F238E27FC236}">
                <a16:creationId xmlns:a16="http://schemas.microsoft.com/office/drawing/2014/main" id="{22A3C4F2-CDF8-F44C-875E-29CD02A49386}"/>
              </a:ext>
            </a:extLst>
          </p:cNvPr>
          <p:cNvSpPr txBox="1"/>
          <p:nvPr/>
        </p:nvSpPr>
        <p:spPr>
          <a:xfrm>
            <a:off x="4042527" y="2879658"/>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02</a:t>
            </a:r>
            <a:endParaRPr kumimoji="1" lang="zh-CN" altLang="en-US" dirty="0">
              <a:solidFill>
                <a:schemeClr val="bg1"/>
              </a:solidFill>
              <a:latin typeface="FZYaSongS-B-GB" panose="02000000000000000000" pitchFamily="2" charset="-122"/>
              <a:ea typeface="FZYaSongS-B-GB" panose="02000000000000000000" pitchFamily="2" charset="-122"/>
            </a:endParaRPr>
          </a:p>
        </p:txBody>
      </p:sp>
      <p:sp>
        <p:nvSpPr>
          <p:cNvPr id="32" name="文本框 31">
            <a:extLst>
              <a:ext uri="{FF2B5EF4-FFF2-40B4-BE49-F238E27FC236}">
                <a16:creationId xmlns:a16="http://schemas.microsoft.com/office/drawing/2014/main" id="{92388BF2-F462-E249-998C-AB1288A4487B}"/>
              </a:ext>
            </a:extLst>
          </p:cNvPr>
          <p:cNvSpPr txBox="1"/>
          <p:nvPr/>
        </p:nvSpPr>
        <p:spPr>
          <a:xfrm>
            <a:off x="6534621" y="2869401"/>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03</a:t>
            </a:r>
            <a:endParaRPr kumimoji="1" lang="zh-CN" altLang="en-US" dirty="0">
              <a:solidFill>
                <a:schemeClr val="bg1"/>
              </a:solidFill>
              <a:latin typeface="FZYaSongS-B-GB" panose="02000000000000000000" pitchFamily="2" charset="-122"/>
              <a:ea typeface="FZYaSongS-B-GB" panose="02000000000000000000" pitchFamily="2" charset="-122"/>
            </a:endParaRPr>
          </a:p>
        </p:txBody>
      </p:sp>
      <p:sp>
        <p:nvSpPr>
          <p:cNvPr id="33" name="文本框 32">
            <a:extLst>
              <a:ext uri="{FF2B5EF4-FFF2-40B4-BE49-F238E27FC236}">
                <a16:creationId xmlns:a16="http://schemas.microsoft.com/office/drawing/2014/main" id="{9C2D0145-E57D-1A4E-A0B3-F536683433A2}"/>
              </a:ext>
            </a:extLst>
          </p:cNvPr>
          <p:cNvSpPr txBox="1"/>
          <p:nvPr/>
        </p:nvSpPr>
        <p:spPr>
          <a:xfrm>
            <a:off x="9084493" y="2869692"/>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04</a:t>
            </a:r>
            <a:endParaRPr kumimoji="1" lang="zh-CN" altLang="en-US" dirty="0">
              <a:solidFill>
                <a:schemeClr val="bg1"/>
              </a:solidFill>
              <a:latin typeface="FZYaSongS-B-GB" panose="02000000000000000000" pitchFamily="2" charset="-122"/>
              <a:ea typeface="FZYaSongS-B-GB" panose="02000000000000000000" pitchFamily="2" charset="-122"/>
            </a:endParaRPr>
          </a:p>
        </p:txBody>
      </p:sp>
      <p:pic>
        <p:nvPicPr>
          <p:cNvPr id="35" name="图片 34">
            <a:extLst>
              <a:ext uri="{FF2B5EF4-FFF2-40B4-BE49-F238E27FC236}">
                <a16:creationId xmlns:a16="http://schemas.microsoft.com/office/drawing/2014/main" id="{A390D62B-EBC1-804D-8324-A7852E8B9D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8976" y="307178"/>
            <a:ext cx="1711754" cy="477838"/>
          </a:xfrm>
          <a:prstGeom prst="rect">
            <a:avLst/>
          </a:prstGeom>
        </p:spPr>
      </p:pic>
    </p:spTree>
    <p:extLst>
      <p:ext uri="{BB962C8B-B14F-4D97-AF65-F5344CB8AC3E}">
        <p14:creationId xmlns:p14="http://schemas.microsoft.com/office/powerpoint/2010/main" val="41986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9367176-8CCF-4B2D-35FA-E2C6BCC6D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19" y="0"/>
            <a:ext cx="7307241" cy="7307241"/>
          </a:xfrm>
          <a:prstGeom prst="rect">
            <a:avLst/>
          </a:prstGeom>
        </p:spPr>
      </p:pic>
      <p:sp>
        <p:nvSpPr>
          <p:cNvPr id="16391" name="矩形 20"/>
          <p:cNvSpPr>
            <a:spLocks noChangeArrowheads="1"/>
          </p:cNvSpPr>
          <p:nvPr/>
        </p:nvSpPr>
        <p:spPr bwMode="auto">
          <a:xfrm flipV="1">
            <a:off x="7017546" y="4147802"/>
            <a:ext cx="4449511" cy="2252905"/>
          </a:xfrm>
          <a:prstGeom prst="rect">
            <a:avLst/>
          </a:prstGeom>
          <a:solidFill>
            <a:schemeClr val="tx2"/>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740">
              <a:latin typeface="FZYaSongS-B-GB" panose="02000000000000000000" pitchFamily="2" charset="-122"/>
              <a:ea typeface="FZYaSongS-B-GB" panose="02000000000000000000" pitchFamily="2" charset="-122"/>
              <a:cs typeface="+mn-ea"/>
              <a:sym typeface="+mn-lt"/>
            </a:endParaRPr>
          </a:p>
        </p:txBody>
      </p:sp>
      <p:sp>
        <p:nvSpPr>
          <p:cNvPr id="16392" name="矩形 21"/>
          <p:cNvSpPr>
            <a:spLocks noChangeArrowheads="1"/>
          </p:cNvSpPr>
          <p:nvPr/>
        </p:nvSpPr>
        <p:spPr bwMode="auto">
          <a:xfrm>
            <a:off x="7461419" y="4546485"/>
            <a:ext cx="3581727" cy="626649"/>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480" b="1" dirty="0">
                <a:solidFill>
                  <a:schemeClr val="bg1"/>
                </a:solidFill>
                <a:latin typeface="+mn-ea"/>
                <a:ea typeface="+mn-ea"/>
                <a:cs typeface="+mn-ea"/>
                <a:sym typeface="+mn-lt"/>
              </a:rPr>
              <a:t>案例说明</a:t>
            </a:r>
            <a:endParaRPr lang="zh-CN" altLang="en-US" sz="1740" b="1" dirty="0">
              <a:latin typeface="+mn-ea"/>
              <a:ea typeface="+mn-ea"/>
              <a:cs typeface="+mn-ea"/>
              <a:sym typeface="+mn-lt"/>
            </a:endParaRPr>
          </a:p>
        </p:txBody>
      </p:sp>
      <p:grpSp>
        <p:nvGrpSpPr>
          <p:cNvPr id="17" name="组合 16">
            <a:extLst>
              <a:ext uri="{FF2B5EF4-FFF2-40B4-BE49-F238E27FC236}">
                <a16:creationId xmlns:a16="http://schemas.microsoft.com/office/drawing/2014/main" id="{DCA84BDA-5DAF-4D49-80F8-A5BA9F17C72F}"/>
              </a:ext>
            </a:extLst>
          </p:cNvPr>
          <p:cNvGrpSpPr/>
          <p:nvPr/>
        </p:nvGrpSpPr>
        <p:grpSpPr>
          <a:xfrm>
            <a:off x="295275" y="402348"/>
            <a:ext cx="4055881" cy="760413"/>
            <a:chOff x="295275" y="231775"/>
            <a:chExt cx="4055881" cy="760413"/>
          </a:xfrm>
        </p:grpSpPr>
        <p:cxnSp>
          <p:nvCxnSpPr>
            <p:cNvPr id="19" name="直接箭头连接符 11">
              <a:extLst>
                <a:ext uri="{FF2B5EF4-FFF2-40B4-BE49-F238E27FC236}">
                  <a16:creationId xmlns:a16="http://schemas.microsoft.com/office/drawing/2014/main" id="{23144516-F8CA-4840-A624-5F920568B16F}"/>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34CD8D76-98F3-B64C-A686-6B8D703C336F}"/>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1" name="等腰三角形 18">
              <a:extLst>
                <a:ext uri="{FF2B5EF4-FFF2-40B4-BE49-F238E27FC236}">
                  <a16:creationId xmlns:a16="http://schemas.microsoft.com/office/drawing/2014/main" id="{E999763C-B64D-2F49-B60E-A5E9978A6910}"/>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2" name="等腰三角形 22">
              <a:extLst>
                <a:ext uri="{FF2B5EF4-FFF2-40B4-BE49-F238E27FC236}">
                  <a16:creationId xmlns:a16="http://schemas.microsoft.com/office/drawing/2014/main" id="{B06F711F-D000-DB44-A294-F3E68E025586}"/>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3" name="等腰三角形 23">
              <a:extLst>
                <a:ext uri="{FF2B5EF4-FFF2-40B4-BE49-F238E27FC236}">
                  <a16:creationId xmlns:a16="http://schemas.microsoft.com/office/drawing/2014/main" id="{C21E24FB-EED0-DD42-9AE1-0BFE8EE6FC47}"/>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24" name="TextBox 15">
            <a:extLst>
              <a:ext uri="{FF2B5EF4-FFF2-40B4-BE49-F238E27FC236}">
                <a16:creationId xmlns:a16="http://schemas.microsoft.com/office/drawing/2014/main" id="{2B67050C-278D-AB4A-B1D4-4BFA7E1E63A6}"/>
              </a:ext>
            </a:extLst>
          </p:cNvPr>
          <p:cNvSpPr txBox="1">
            <a:spLocks noChangeArrowheads="1"/>
          </p:cNvSpPr>
          <p:nvPr/>
        </p:nvSpPr>
        <p:spPr bwMode="auto">
          <a:xfrm>
            <a:off x="7461419" y="5115443"/>
            <a:ext cx="3581727" cy="845091"/>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en-US" altLang="zh-CN" sz="1600" dirty="0">
                <a:latin typeface="STZhongsong" panose="02010600040101010101" pitchFamily="2" charset="-122"/>
                <a:ea typeface="STZhongsong" panose="02010600040101010101" pitchFamily="2" charset="-122"/>
                <a:cs typeface="+mn-ea"/>
              </a:rPr>
              <a:t>“</a:t>
            </a:r>
            <a:r>
              <a:rPr lang="zh-CN" altLang="en-US" sz="1600" b="0" i="0" dirty="0">
                <a:effectLst/>
                <a:latin typeface="STZhongsong" panose="02010600040101010101" pitchFamily="2" charset="-122"/>
                <a:ea typeface="STZhongsong" panose="02010600040101010101" pitchFamily="2" charset="-122"/>
              </a:rPr>
              <a:t>问汝平生功业，黄州惠州儋州”</a:t>
            </a:r>
            <a:endParaRPr lang="en-US" altLang="zh-CN" sz="1600" b="0" i="0" dirty="0">
              <a:effectLst/>
              <a:latin typeface="STZhongsong" panose="02010600040101010101" pitchFamily="2" charset="-122"/>
              <a:ea typeface="STZhongsong" panose="02010600040101010101" pitchFamily="2" charset="-122"/>
            </a:endParaRPr>
          </a:p>
          <a:p>
            <a:pPr algn="r">
              <a:lnSpc>
                <a:spcPct val="150000"/>
              </a:lnSpc>
              <a:defRPr/>
            </a:pPr>
            <a:r>
              <a:rPr lang="en-US" altLang="zh-CN" sz="1600" dirty="0">
                <a:latin typeface="STZhongsong" panose="02010600040101010101" pitchFamily="2" charset="-122"/>
                <a:ea typeface="STZhongsong" panose="02010600040101010101" pitchFamily="2" charset="-122"/>
                <a:cs typeface="+mn-ea"/>
              </a:rPr>
              <a:t>——</a:t>
            </a:r>
            <a:r>
              <a:rPr lang="zh-CN" altLang="en-US" sz="1600" dirty="0">
                <a:latin typeface="STZhongsong" panose="02010600040101010101" pitchFamily="2" charset="-122"/>
                <a:ea typeface="STZhongsong" panose="02010600040101010101" pitchFamily="2" charset="-122"/>
                <a:cs typeface="+mn-ea"/>
              </a:rPr>
              <a:t>苏轼</a:t>
            </a:r>
          </a:p>
        </p:txBody>
      </p:sp>
      <p:cxnSp>
        <p:nvCxnSpPr>
          <p:cNvPr id="27" name="直接连接符 31">
            <a:extLst>
              <a:ext uri="{FF2B5EF4-FFF2-40B4-BE49-F238E27FC236}">
                <a16:creationId xmlns:a16="http://schemas.microsoft.com/office/drawing/2014/main" id="{3D5E4B31-290E-6148-A7AA-4234DB154237}"/>
              </a:ext>
            </a:extLst>
          </p:cNvPr>
          <p:cNvCxnSpPr>
            <a:cxnSpLocks/>
          </p:cNvCxnSpPr>
          <p:nvPr/>
        </p:nvCxnSpPr>
        <p:spPr>
          <a:xfrm flipH="1">
            <a:off x="11467057" y="5918385"/>
            <a:ext cx="724943"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5499B1A2-3AC8-0B47-9EE5-F5F56CBBB4E7}"/>
              </a:ext>
            </a:extLst>
          </p:cNvPr>
          <p:cNvPicPr>
            <a:picLocks noChangeAspect="1"/>
          </p:cNvPicPr>
          <p:nvPr/>
        </p:nvPicPr>
        <p:blipFill>
          <a:blip r:embed="rId4"/>
          <a:stretch>
            <a:fillRect/>
          </a:stretch>
        </p:blipFill>
        <p:spPr>
          <a:xfrm>
            <a:off x="7017546" y="1466850"/>
            <a:ext cx="4449511" cy="2526818"/>
          </a:xfrm>
          <a:prstGeom prst="rect">
            <a:avLst/>
          </a:prstGeom>
        </p:spPr>
      </p:pic>
      <p:pic>
        <p:nvPicPr>
          <p:cNvPr id="38" name="图片 37">
            <a:extLst>
              <a:ext uri="{FF2B5EF4-FFF2-40B4-BE49-F238E27FC236}">
                <a16:creationId xmlns:a16="http://schemas.microsoft.com/office/drawing/2014/main" id="{BFBD7B38-45E0-034C-96FA-C98852FAF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8" name="文本框 10">
            <a:extLst>
              <a:ext uri="{FF2B5EF4-FFF2-40B4-BE49-F238E27FC236}">
                <a16:creationId xmlns:a16="http://schemas.microsoft.com/office/drawing/2014/main" id="{A7668280-9CB2-4943-9338-D2627E9B6037}"/>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迁移路线</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11" name="图片 10">
            <a:extLst>
              <a:ext uri="{FF2B5EF4-FFF2-40B4-BE49-F238E27FC236}">
                <a16:creationId xmlns:a16="http://schemas.microsoft.com/office/drawing/2014/main" id="{012DDCAB-5A93-634B-0B4D-AD54BE114B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455" y="5348437"/>
            <a:ext cx="429018" cy="429018"/>
          </a:xfrm>
          <a:prstGeom prst="rect">
            <a:avLst/>
          </a:prstGeom>
        </p:spPr>
      </p:pic>
      <p:pic>
        <p:nvPicPr>
          <p:cNvPr id="29" name="图片 28">
            <a:extLst>
              <a:ext uri="{FF2B5EF4-FFF2-40B4-BE49-F238E27FC236}">
                <a16:creationId xmlns:a16="http://schemas.microsoft.com/office/drawing/2014/main" id="{431A1A15-901D-B2BA-301E-65659379C8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013" y="3776213"/>
            <a:ext cx="2340288" cy="2363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 name="矩形 117">
            <a:extLst>
              <a:ext uri="{FF2B5EF4-FFF2-40B4-BE49-F238E27FC236}">
                <a16:creationId xmlns:a16="http://schemas.microsoft.com/office/drawing/2014/main" id="{7C42CD88-11CA-074A-B2CF-4323CD9BA7BD}"/>
              </a:ext>
            </a:extLst>
          </p:cNvPr>
          <p:cNvSpPr/>
          <p:nvPr/>
        </p:nvSpPr>
        <p:spPr>
          <a:xfrm>
            <a:off x="347662" y="1815327"/>
            <a:ext cx="5157713" cy="4223787"/>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楷体"/>
              <a:cs typeface="+mn-cs"/>
            </a:endParaRPr>
          </a:p>
        </p:txBody>
      </p:sp>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93" name="Oval 4">
            <a:extLst>
              <a:ext uri="{FF2B5EF4-FFF2-40B4-BE49-F238E27FC236}">
                <a16:creationId xmlns:a16="http://schemas.microsoft.com/office/drawing/2014/main" id="{7860F4A3-1E4F-854E-B385-A2DA261C1ABC}"/>
              </a:ext>
            </a:extLst>
          </p:cNvPr>
          <p:cNvSpPr/>
          <p:nvPr/>
        </p:nvSpPr>
        <p:spPr>
          <a:xfrm>
            <a:off x="6480488" y="2035647"/>
            <a:ext cx="676215" cy="676215"/>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01</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94" name="组合 93">
            <a:extLst>
              <a:ext uri="{FF2B5EF4-FFF2-40B4-BE49-F238E27FC236}">
                <a16:creationId xmlns:a16="http://schemas.microsoft.com/office/drawing/2014/main" id="{91958A37-6202-D94E-8AB6-C82930936234}"/>
              </a:ext>
            </a:extLst>
          </p:cNvPr>
          <p:cNvGrpSpPr/>
          <p:nvPr/>
        </p:nvGrpSpPr>
        <p:grpSpPr>
          <a:xfrm>
            <a:off x="7227274" y="1904030"/>
            <a:ext cx="3949862" cy="830820"/>
            <a:chOff x="7175326" y="1088126"/>
            <a:chExt cx="4317544" cy="830820"/>
          </a:xfrm>
        </p:grpSpPr>
        <p:sp>
          <p:nvSpPr>
            <p:cNvPr id="95" name="Text Box 7">
              <a:extLst>
                <a:ext uri="{FF2B5EF4-FFF2-40B4-BE49-F238E27FC236}">
                  <a16:creationId xmlns:a16="http://schemas.microsoft.com/office/drawing/2014/main" id="{83F40E75-2567-0E43-A05B-87ABCA4AA7CD}"/>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起始人物</a:t>
              </a:r>
              <a:endParaRPr lang="en-US" altLang="zh-CN" sz="2400" b="1" dirty="0">
                <a:latin typeface="+mj-ea"/>
                <a:ea typeface="+mj-ea"/>
                <a:cs typeface="+mn-ea"/>
                <a:sym typeface="+mn-lt"/>
              </a:endParaRPr>
            </a:p>
          </p:txBody>
        </p:sp>
        <p:sp>
          <p:nvSpPr>
            <p:cNvPr id="96" name="Rectangle 5">
              <a:extLst>
                <a:ext uri="{FF2B5EF4-FFF2-40B4-BE49-F238E27FC236}">
                  <a16:creationId xmlns:a16="http://schemas.microsoft.com/office/drawing/2014/main" id="{BB24E5A8-84C1-B04D-890C-6D8BE209F4AA}"/>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en-US" altLang="zh-CN" sz="1600" dirty="0">
                  <a:latin typeface="FZSongKeBenXiuKaiS-R-GB" panose="02000000000000000000" pitchFamily="2" charset="-122"/>
                  <a:ea typeface="FZSongKeBenXiuKaiS-R-GB" panose="02000000000000000000" pitchFamily="2" charset="-122"/>
                  <a:cs typeface="+mn-ea"/>
                  <a:sym typeface="+mn-lt"/>
                </a:rPr>
                <a:t>		</a:t>
              </a:r>
              <a:r>
                <a:rPr lang="zh-CN" altLang="en-US" sz="1600" dirty="0">
                  <a:latin typeface="FZSongKeBenXiuKaiS-R-GB" panose="02000000000000000000" pitchFamily="2" charset="-122"/>
                  <a:ea typeface="FZSongKeBenXiuKaiS-R-GB" panose="02000000000000000000" pitchFamily="2" charset="-122"/>
                  <a:cs typeface="+mn-ea"/>
                  <a:sym typeface="+mn-lt"/>
                </a:rPr>
                <a:t>朱熹</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 </a:t>
              </a:r>
              <a:r>
                <a:rPr lang="en-US" altLang="zh-CN" sz="1600" dirty="0" err="1">
                  <a:latin typeface="FZSongKeBenXiuKaiS-R-GB" panose="02000000000000000000" pitchFamily="2" charset="-122"/>
                  <a:ea typeface="FZSongKeBenXiuKaiS-R-GB" panose="02000000000000000000" pitchFamily="2" charset="-122"/>
                  <a:cs typeface="+mn-ea"/>
                  <a:sym typeface="+mn-lt"/>
                </a:rPr>
                <a:t>c_personid</a:t>
              </a:r>
              <a:r>
                <a:rPr lang="en-US" altLang="zh-CN" sz="1600" dirty="0">
                  <a:latin typeface="FZSongKeBenXiuKaiS-R-GB" panose="02000000000000000000" pitchFamily="2" charset="-122"/>
                  <a:ea typeface="FZSongKeBenXiuKaiS-R-GB" panose="02000000000000000000" pitchFamily="2" charset="-122"/>
                  <a:cs typeface="+mn-ea"/>
                  <a:sym typeface="+mn-lt"/>
                </a:rPr>
                <a:t>=3257</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sp>
        <p:nvSpPr>
          <p:cNvPr id="97" name="Oval 4">
            <a:extLst>
              <a:ext uri="{FF2B5EF4-FFF2-40B4-BE49-F238E27FC236}">
                <a16:creationId xmlns:a16="http://schemas.microsoft.com/office/drawing/2014/main" id="{25B80AA6-A889-E34A-912C-473BE9A403BA}"/>
              </a:ext>
            </a:extLst>
          </p:cNvPr>
          <p:cNvSpPr/>
          <p:nvPr/>
        </p:nvSpPr>
        <p:spPr>
          <a:xfrm>
            <a:off x="6480487" y="3271194"/>
            <a:ext cx="676215" cy="676215"/>
          </a:xfrm>
          <a:prstGeom prst="ellipse">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02</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sp>
        <p:nvSpPr>
          <p:cNvPr id="101" name="Oval 4">
            <a:extLst>
              <a:ext uri="{FF2B5EF4-FFF2-40B4-BE49-F238E27FC236}">
                <a16:creationId xmlns:a16="http://schemas.microsoft.com/office/drawing/2014/main" id="{578C2DD9-FEAE-3D47-9D59-281CFBA3FCF5}"/>
              </a:ext>
            </a:extLst>
          </p:cNvPr>
          <p:cNvSpPr/>
          <p:nvPr/>
        </p:nvSpPr>
        <p:spPr>
          <a:xfrm>
            <a:off x="6507195" y="4918452"/>
            <a:ext cx="676215" cy="676215"/>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03</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109" name="组合 108">
            <a:extLst>
              <a:ext uri="{FF2B5EF4-FFF2-40B4-BE49-F238E27FC236}">
                <a16:creationId xmlns:a16="http://schemas.microsoft.com/office/drawing/2014/main" id="{47B56768-126E-E244-A759-0B8939EB0F5C}"/>
              </a:ext>
            </a:extLst>
          </p:cNvPr>
          <p:cNvGrpSpPr/>
          <p:nvPr/>
        </p:nvGrpSpPr>
        <p:grpSpPr>
          <a:xfrm>
            <a:off x="7156702" y="3110261"/>
            <a:ext cx="3949862" cy="816959"/>
            <a:chOff x="7175326" y="905436"/>
            <a:chExt cx="4317544" cy="816959"/>
          </a:xfrm>
        </p:grpSpPr>
        <p:sp>
          <p:nvSpPr>
            <p:cNvPr id="110" name="Text Box 7">
              <a:extLst>
                <a:ext uri="{FF2B5EF4-FFF2-40B4-BE49-F238E27FC236}">
                  <a16:creationId xmlns:a16="http://schemas.microsoft.com/office/drawing/2014/main" id="{C403F909-6B1F-F242-A4C4-4C4098840B47}"/>
                </a:ext>
              </a:extLst>
            </p:cNvPr>
            <p:cNvSpPr txBox="1">
              <a:spLocks noChangeArrowheads="1"/>
            </p:cNvSpPr>
            <p:nvPr/>
          </p:nvSpPr>
          <p:spPr bwMode="gray">
            <a:xfrm>
              <a:off x="7175326" y="90543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七度空间</a:t>
              </a:r>
              <a:endParaRPr lang="en-US" altLang="zh-CN" sz="2400" b="1" dirty="0">
                <a:latin typeface="+mj-ea"/>
                <a:ea typeface="+mj-ea"/>
                <a:cs typeface="+mn-ea"/>
                <a:sym typeface="+mn-lt"/>
              </a:endParaRPr>
            </a:p>
          </p:txBody>
        </p:sp>
        <p:sp>
          <p:nvSpPr>
            <p:cNvPr id="111" name="Rectangle 5">
              <a:extLst>
                <a:ext uri="{FF2B5EF4-FFF2-40B4-BE49-F238E27FC236}">
                  <a16:creationId xmlns:a16="http://schemas.microsoft.com/office/drawing/2014/main" id="{E68B5B64-A489-164E-A4F0-E22C52DED92C}"/>
                </a:ext>
              </a:extLst>
            </p:cNvPr>
            <p:cNvSpPr>
              <a:spLocks/>
            </p:cNvSpPr>
            <p:nvPr/>
          </p:nvSpPr>
          <p:spPr bwMode="auto">
            <a:xfrm>
              <a:off x="7247334" y="1369916"/>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zh-CN" altLang="en-US" sz="1600" dirty="0">
                  <a:latin typeface="FZSongKeBenXiuKaiS-R-GB" panose="02000000000000000000" pitchFamily="2" charset="-122"/>
                  <a:ea typeface="FZSongKeBenXiuKaiS-R-GB" panose="02000000000000000000" pitchFamily="2" charset="-122"/>
                  <a:cs typeface="+mn-ea"/>
                  <a:sym typeface="+mn-lt"/>
                </a:rPr>
                <a:t>为了验证六度空间社交定律</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 我们画图到第七度人际关系</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图中青色边</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 可以看到到了第七度关系后新增的边远小于之前的六度关系</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grpSp>
        <p:nvGrpSpPr>
          <p:cNvPr id="112" name="组合 111">
            <a:extLst>
              <a:ext uri="{FF2B5EF4-FFF2-40B4-BE49-F238E27FC236}">
                <a16:creationId xmlns:a16="http://schemas.microsoft.com/office/drawing/2014/main" id="{FE9306AF-A4AB-3B49-8D7F-4EAEF85D90CC}"/>
              </a:ext>
            </a:extLst>
          </p:cNvPr>
          <p:cNvGrpSpPr/>
          <p:nvPr/>
        </p:nvGrpSpPr>
        <p:grpSpPr>
          <a:xfrm>
            <a:off x="7183410" y="4846375"/>
            <a:ext cx="3949862" cy="830820"/>
            <a:chOff x="7175326" y="1088126"/>
            <a:chExt cx="4317544" cy="830820"/>
          </a:xfrm>
        </p:grpSpPr>
        <p:sp>
          <p:nvSpPr>
            <p:cNvPr id="113" name="Text Box 7">
              <a:extLst>
                <a:ext uri="{FF2B5EF4-FFF2-40B4-BE49-F238E27FC236}">
                  <a16:creationId xmlns:a16="http://schemas.microsoft.com/office/drawing/2014/main" id="{D0443CEF-6895-0548-A340-4CFA36A0C693}"/>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重要历史人物</a:t>
              </a:r>
              <a:endParaRPr lang="en-US" altLang="zh-CN" sz="2400" b="1" dirty="0">
                <a:latin typeface="+mj-ea"/>
                <a:ea typeface="+mj-ea"/>
                <a:cs typeface="+mn-ea"/>
                <a:sym typeface="+mn-lt"/>
              </a:endParaRPr>
            </a:p>
          </p:txBody>
        </p:sp>
        <p:sp>
          <p:nvSpPr>
            <p:cNvPr id="114" name="Rectangle 5">
              <a:extLst>
                <a:ext uri="{FF2B5EF4-FFF2-40B4-BE49-F238E27FC236}">
                  <a16:creationId xmlns:a16="http://schemas.microsoft.com/office/drawing/2014/main" id="{19510882-5E85-7441-91C4-C84E267B59C7}"/>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zh-CN" altLang="en-US" sz="1600" dirty="0">
                  <a:latin typeface="FZSongKeBenXiuKaiS-R-GB" panose="02000000000000000000" pitchFamily="2" charset="-122"/>
                  <a:ea typeface="FZSongKeBenXiuKaiS-R-GB" panose="02000000000000000000" pitchFamily="2" charset="-122"/>
                  <a:cs typeface="+mn-ea"/>
                  <a:sym typeface="+mn-lt"/>
                </a:rPr>
                <a:t>我们以该网络中最大的节点度数</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连接数</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为基准</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 凡是度数</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连接数</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大于</a:t>
              </a:r>
              <a:r>
                <a:rPr lang="en-US" altLang="zh-CN" sz="1600" dirty="0">
                  <a:latin typeface="FZSongKeBenXiuKaiS-R-GB" panose="02000000000000000000" pitchFamily="2" charset="-122"/>
                  <a:ea typeface="FZSongKeBenXiuKaiS-R-GB" panose="02000000000000000000" pitchFamily="2" charset="-122"/>
                  <a:cs typeface="+mn-ea"/>
                  <a:sym typeface="+mn-lt"/>
                </a:rPr>
                <a:t>1/3</a:t>
              </a:r>
              <a:r>
                <a:rPr lang="zh-CN" altLang="en-US" sz="1600" dirty="0">
                  <a:latin typeface="FZSongKeBenXiuKaiS-R-GB" panose="02000000000000000000" pitchFamily="2" charset="-122"/>
                  <a:ea typeface="FZSongKeBenXiuKaiS-R-GB" panose="02000000000000000000" pitchFamily="2" charset="-122"/>
                  <a:cs typeface="+mn-ea"/>
                  <a:sym typeface="+mn-lt"/>
                </a:rPr>
                <a:t>倍最大连接数的节点都被认为是该网络中的重要历史人物</a:t>
              </a:r>
              <a:r>
                <a:rPr lang="en-US" altLang="zh-CN" sz="1600" dirty="0">
                  <a:latin typeface="FZSongKeBenXiuKaiS-R-GB" panose="02000000000000000000" pitchFamily="2" charset="-122"/>
                  <a:ea typeface="FZSongKeBenXiuKaiS-R-GB" panose="02000000000000000000" pitchFamily="2" charset="-122"/>
                  <a:cs typeface="+mn-ea"/>
                  <a:sym typeface="+mn-lt"/>
                </a:rPr>
                <a:t>,</a:t>
              </a:r>
              <a:r>
                <a:rPr lang="zh-CN" altLang="en-US" sz="1600" dirty="0">
                  <a:latin typeface="FZSongKeBenXiuKaiS-R-GB" panose="02000000000000000000" pitchFamily="2" charset="-122"/>
                  <a:ea typeface="FZSongKeBenXiuKaiS-R-GB" panose="02000000000000000000" pitchFamily="2" charset="-122"/>
                  <a:cs typeface="+mn-ea"/>
                  <a:sym typeface="+mn-lt"/>
                </a:rPr>
                <a:t> 他们的名字被显示在图中</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pic>
        <p:nvPicPr>
          <p:cNvPr id="119" name="图片 118">
            <a:extLst>
              <a:ext uri="{FF2B5EF4-FFF2-40B4-BE49-F238E27FC236}">
                <a16:creationId xmlns:a16="http://schemas.microsoft.com/office/drawing/2014/main" id="{C5C550C0-729C-AA42-89F5-77C16389E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5" name="文本框 10">
            <a:extLst>
              <a:ext uri="{FF2B5EF4-FFF2-40B4-BE49-F238E27FC236}">
                <a16:creationId xmlns:a16="http://schemas.microsoft.com/office/drawing/2014/main" id="{E7985F58-0A72-084B-A1A5-99792EBCC6F5}"/>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额外专题</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6" name="图片 5">
            <a:extLst>
              <a:ext uri="{FF2B5EF4-FFF2-40B4-BE49-F238E27FC236}">
                <a16:creationId xmlns:a16="http://schemas.microsoft.com/office/drawing/2014/main" id="{8ECF6EA6-53B8-A70C-FA10-B6A9F7805B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0" y="1253246"/>
            <a:ext cx="5590871" cy="5558176"/>
          </a:xfrm>
          <a:prstGeom prst="rect">
            <a:avLst/>
          </a:prstGeom>
        </p:spPr>
      </p:pic>
      <p:sp>
        <p:nvSpPr>
          <p:cNvPr id="7" name="文本框 10">
            <a:extLst>
              <a:ext uri="{FF2B5EF4-FFF2-40B4-BE49-F238E27FC236}">
                <a16:creationId xmlns:a16="http://schemas.microsoft.com/office/drawing/2014/main" id="{3A20B102-1B9B-17BB-72DE-35147A57B903}"/>
              </a:ext>
            </a:extLst>
          </p:cNvPr>
          <p:cNvSpPr txBox="1">
            <a:spLocks noChangeArrowheads="1"/>
          </p:cNvSpPr>
          <p:nvPr/>
        </p:nvSpPr>
        <p:spPr bwMode="auto">
          <a:xfrm>
            <a:off x="6168362" y="1173195"/>
            <a:ext cx="4840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2800" b="1" dirty="0">
                <a:latin typeface="KaiTi" panose="02010609060101010101" pitchFamily="49" charset="-122"/>
                <a:ea typeface="KaiTi" panose="02010609060101010101" pitchFamily="49" charset="-122"/>
                <a:cs typeface="+mn-ea"/>
                <a:sym typeface="+mn-lt"/>
              </a:rPr>
              <a:t>学术社交关系网络分析</a:t>
            </a:r>
            <a:endParaRPr lang="en-US" altLang="zh-CN" sz="2800" b="1" dirty="0">
              <a:latin typeface="KaiTi" panose="02010609060101010101" pitchFamily="49" charset="-122"/>
              <a:ea typeface="KaiTi" panose="02010609060101010101" pitchFamily="49" charset="-122"/>
              <a:cs typeface="+mn-ea"/>
              <a:sym typeface="+mn-lt"/>
            </a:endParaRPr>
          </a:p>
        </p:txBody>
      </p:sp>
      <p:cxnSp>
        <p:nvCxnSpPr>
          <p:cNvPr id="8" name="直接箭头连接符 8">
            <a:extLst>
              <a:ext uri="{FF2B5EF4-FFF2-40B4-BE49-F238E27FC236}">
                <a16:creationId xmlns:a16="http://schemas.microsoft.com/office/drawing/2014/main" id="{A9291620-C540-FDC6-E78C-065A8D87B743}"/>
              </a:ext>
            </a:extLst>
          </p:cNvPr>
          <p:cNvCxnSpPr>
            <a:cxnSpLocks/>
          </p:cNvCxnSpPr>
          <p:nvPr/>
        </p:nvCxnSpPr>
        <p:spPr>
          <a:xfrm>
            <a:off x="5883275" y="1696415"/>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等腰三角形 9">
            <a:extLst>
              <a:ext uri="{FF2B5EF4-FFF2-40B4-BE49-F238E27FC236}">
                <a16:creationId xmlns:a16="http://schemas.microsoft.com/office/drawing/2014/main" id="{169F6EFC-503C-CB4E-9979-77BF613B0746}"/>
              </a:ext>
            </a:extLst>
          </p:cNvPr>
          <p:cNvSpPr/>
          <p:nvPr/>
        </p:nvSpPr>
        <p:spPr>
          <a:xfrm rot="5400000">
            <a:off x="5895253" y="1341143"/>
            <a:ext cx="188912" cy="187325"/>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latin typeface="思源黑体 CN Regular" panose="020B0500000000000000" charset="-122"/>
              <a:ea typeface="思源黑体 CN Regular" panose="020B0500000000000000" charset="-122"/>
            </a:endParaRPr>
          </a:p>
        </p:txBody>
      </p:sp>
    </p:spTree>
    <p:extLst>
      <p:ext uri="{BB962C8B-B14F-4D97-AF65-F5344CB8AC3E}">
        <p14:creationId xmlns:p14="http://schemas.microsoft.com/office/powerpoint/2010/main" val="3302709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CB3FFAA3-ACB8-4BD6-BA82-3E09D534EE9E}"/>
              </a:ext>
            </a:extLst>
          </p:cNvPr>
          <p:cNvPicPr>
            <a:picLocks noChangeAspect="1"/>
          </p:cNvPicPr>
          <p:nvPr/>
        </p:nvPicPr>
        <p:blipFill rotWithShape="1">
          <a:blip r:embed="rId3">
            <a:extLst>
              <a:ext uri="{28A0092B-C50C-407E-A947-70E740481C1C}">
                <a14:useLocalDpi xmlns:a14="http://schemas.microsoft.com/office/drawing/2010/main" val="0"/>
              </a:ext>
            </a:extLst>
          </a:blip>
          <a:srcRect l="12338" r="3218"/>
          <a:stretch/>
        </p:blipFill>
        <p:spPr>
          <a:xfrm>
            <a:off x="1970722" y="781050"/>
            <a:ext cx="8250555" cy="5500370"/>
          </a:xfrm>
          <a:custGeom>
            <a:avLst/>
            <a:gdLst>
              <a:gd name="connsiteX0" fmla="*/ 0 w 8250555"/>
              <a:gd name="connsiteY0" fmla="*/ 0 h 5500370"/>
              <a:gd name="connsiteX1" fmla="*/ 8250555 w 8250555"/>
              <a:gd name="connsiteY1" fmla="*/ 0 h 5500370"/>
              <a:gd name="connsiteX2" fmla="*/ 8250555 w 8250555"/>
              <a:gd name="connsiteY2" fmla="*/ 5500370 h 5500370"/>
              <a:gd name="connsiteX3" fmla="*/ 0 w 8250555"/>
              <a:gd name="connsiteY3" fmla="*/ 5500370 h 5500370"/>
            </a:gdLst>
            <a:ahLst/>
            <a:cxnLst>
              <a:cxn ang="0">
                <a:pos x="connsiteX0" y="connsiteY0"/>
              </a:cxn>
              <a:cxn ang="0">
                <a:pos x="connsiteX1" y="connsiteY1"/>
              </a:cxn>
              <a:cxn ang="0">
                <a:pos x="connsiteX2" y="connsiteY2"/>
              </a:cxn>
              <a:cxn ang="0">
                <a:pos x="connsiteX3" y="connsiteY3"/>
              </a:cxn>
            </a:cxnLst>
            <a:rect l="l" t="t" r="r" b="b"/>
            <a:pathLst>
              <a:path w="8250555" h="5500370">
                <a:moveTo>
                  <a:pt x="0" y="0"/>
                </a:moveTo>
                <a:lnTo>
                  <a:pt x="8250555" y="0"/>
                </a:lnTo>
                <a:lnTo>
                  <a:pt x="8250555" y="5500370"/>
                </a:lnTo>
                <a:lnTo>
                  <a:pt x="0" y="5500370"/>
                </a:lnTo>
                <a:close/>
              </a:path>
            </a:pathLst>
          </a:custGeom>
          <a:ln>
            <a:solidFill>
              <a:srgbClr val="1C221E"/>
            </a:solidFill>
          </a:ln>
        </p:spPr>
      </p:pic>
      <p:grpSp>
        <p:nvGrpSpPr>
          <p:cNvPr id="10" name="组合 9">
            <a:extLst>
              <a:ext uri="{FF2B5EF4-FFF2-40B4-BE49-F238E27FC236}">
                <a16:creationId xmlns:a16="http://schemas.microsoft.com/office/drawing/2014/main" id="{91095D0F-1349-4B69-836B-74547A093430}"/>
              </a:ext>
            </a:extLst>
          </p:cNvPr>
          <p:cNvGrpSpPr/>
          <p:nvPr/>
        </p:nvGrpSpPr>
        <p:grpSpPr>
          <a:xfrm>
            <a:off x="0" y="0"/>
            <a:ext cx="985517" cy="6858000"/>
            <a:chOff x="-2" y="0"/>
            <a:chExt cx="985517" cy="6858000"/>
          </a:xfrm>
        </p:grpSpPr>
        <p:cxnSp>
          <p:nvCxnSpPr>
            <p:cNvPr id="11" name="直接连接符 10">
              <a:extLst>
                <a:ext uri="{FF2B5EF4-FFF2-40B4-BE49-F238E27FC236}">
                  <a16:creationId xmlns:a16="http://schemas.microsoft.com/office/drawing/2014/main" id="{3841E5BF-DA40-4181-9545-98D49E8033F9}"/>
                </a:ext>
              </a:extLst>
            </p:cNvPr>
            <p:cNvCxnSpPr>
              <a:cxnSpLocks/>
            </p:cNvCxnSpPr>
            <p:nvPr/>
          </p:nvCxnSpPr>
          <p:spPr>
            <a:xfrm>
              <a:off x="254000" y="0"/>
              <a:ext cx="0" cy="685800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1C34789-2626-4985-8AE8-BE4B7354664A}"/>
                </a:ext>
              </a:extLst>
            </p:cNvPr>
            <p:cNvSpPr/>
            <p:nvPr/>
          </p:nvSpPr>
          <p:spPr>
            <a:xfrm rot="10800000">
              <a:off x="-2" y="2580640"/>
              <a:ext cx="985517" cy="16903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13" name="矩形 12">
              <a:extLst>
                <a:ext uri="{FF2B5EF4-FFF2-40B4-BE49-F238E27FC236}">
                  <a16:creationId xmlns:a16="http://schemas.microsoft.com/office/drawing/2014/main" id="{707D565C-AAD7-4BEF-B9E0-2653740EEB6E}"/>
                </a:ext>
              </a:extLst>
            </p:cNvPr>
            <p:cNvSpPr/>
            <p:nvPr/>
          </p:nvSpPr>
          <p:spPr>
            <a:xfrm rot="10800000">
              <a:off x="242210" y="2706328"/>
              <a:ext cx="511259" cy="144534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cxnSp>
          <p:nvCxnSpPr>
            <p:cNvPr id="14" name="直接连接符 13">
              <a:extLst>
                <a:ext uri="{FF2B5EF4-FFF2-40B4-BE49-F238E27FC236}">
                  <a16:creationId xmlns:a16="http://schemas.microsoft.com/office/drawing/2014/main" id="{D6599171-9EB9-4865-9761-DE3DF3B99FC3}"/>
                </a:ext>
              </a:extLst>
            </p:cNvPr>
            <p:cNvCxnSpPr>
              <a:cxnSpLocks/>
            </p:cNvCxnSpPr>
            <p:nvPr/>
          </p:nvCxnSpPr>
          <p:spPr>
            <a:xfrm>
              <a:off x="242210" y="2580640"/>
              <a:ext cx="637200"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190AA12-C2F9-49B9-A135-6A545107F7B5}"/>
                </a:ext>
              </a:extLst>
            </p:cNvPr>
            <p:cNvCxnSpPr>
              <a:cxnSpLocks/>
            </p:cNvCxnSpPr>
            <p:nvPr/>
          </p:nvCxnSpPr>
          <p:spPr>
            <a:xfrm>
              <a:off x="883920" y="2580640"/>
              <a:ext cx="0" cy="1690328"/>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D46D040-0FD9-428E-8CE5-009EBDFAA3EC}"/>
                </a:ext>
              </a:extLst>
            </p:cNvPr>
            <p:cNvCxnSpPr>
              <a:cxnSpLocks/>
            </p:cNvCxnSpPr>
            <p:nvPr/>
          </p:nvCxnSpPr>
          <p:spPr>
            <a:xfrm>
              <a:off x="254000" y="4270968"/>
              <a:ext cx="637200"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54B46D61-0080-4D45-8BAA-9E07B0243F7B}"/>
              </a:ext>
            </a:extLst>
          </p:cNvPr>
          <p:cNvSpPr/>
          <p:nvPr/>
        </p:nvSpPr>
        <p:spPr>
          <a:xfrm>
            <a:off x="4439164" y="1782008"/>
            <a:ext cx="3391136" cy="3347901"/>
          </a:xfrm>
          <a:prstGeom prst="rect">
            <a:avLst/>
          </a:prstGeom>
          <a:solidFill>
            <a:schemeClr val="bg1">
              <a:lumMod val="95000"/>
              <a:alpha val="89000"/>
            </a:schemeClr>
          </a:solidFill>
          <a:ln w="12700" cap="flat" cmpd="sng" algn="ctr">
            <a:noFill/>
            <a:prstDash val="solid"/>
            <a:miter lim="800000"/>
          </a:ln>
          <a:effectLst/>
        </p:spPr>
        <p:txBody>
          <a:bodyPr rtlCol="0" anchor="ctr"/>
          <a:lstStyle/>
          <a:p>
            <a:pPr algn="ctr"/>
            <a:endParaRPr lang="zh-CN" altLang="en-US" kern="0" dirty="0">
              <a:solidFill>
                <a:prstClr val="white"/>
              </a:solidFill>
              <a:latin typeface="思源黑体 Light" panose="020B0300000000000000" pitchFamily="34" charset="-122"/>
              <a:ea typeface="思源黑体 Light" panose="020B0300000000000000" pitchFamily="34" charset="-122"/>
            </a:endParaRPr>
          </a:p>
        </p:txBody>
      </p:sp>
      <p:grpSp>
        <p:nvGrpSpPr>
          <p:cNvPr id="27" name="组合 26">
            <a:extLst>
              <a:ext uri="{FF2B5EF4-FFF2-40B4-BE49-F238E27FC236}">
                <a16:creationId xmlns:a16="http://schemas.microsoft.com/office/drawing/2014/main" id="{021D425E-5376-4AA6-9F0E-95CC1077E585}"/>
              </a:ext>
            </a:extLst>
          </p:cNvPr>
          <p:cNvGrpSpPr/>
          <p:nvPr/>
        </p:nvGrpSpPr>
        <p:grpSpPr>
          <a:xfrm>
            <a:off x="4306187" y="2114968"/>
            <a:ext cx="3657090" cy="3020332"/>
            <a:chOff x="6095999" y="2395753"/>
            <a:chExt cx="3657090" cy="3020332"/>
          </a:xfrm>
          <a:noFill/>
        </p:grpSpPr>
        <p:sp>
          <p:nvSpPr>
            <p:cNvPr id="28" name="矩形 27">
              <a:extLst>
                <a:ext uri="{FF2B5EF4-FFF2-40B4-BE49-F238E27FC236}">
                  <a16:creationId xmlns:a16="http://schemas.microsoft.com/office/drawing/2014/main" id="{36F1F9A8-3D6C-4AB3-B3AD-F9B86C56DD72}"/>
                </a:ext>
              </a:extLst>
            </p:cNvPr>
            <p:cNvSpPr/>
            <p:nvPr/>
          </p:nvSpPr>
          <p:spPr>
            <a:xfrm>
              <a:off x="6095999" y="3969535"/>
              <a:ext cx="3657090" cy="1446550"/>
            </a:xfrm>
            <a:prstGeom prst="rect">
              <a:avLst/>
            </a:prstGeom>
            <a:grpFill/>
          </p:spPr>
          <p:txBody>
            <a:bodyPr wrap="square">
              <a:spAutoFit/>
            </a:bodyPr>
            <a:lstStyle/>
            <a:p>
              <a:pPr algn="ctr"/>
              <a:r>
                <a:rPr lang="zh-CN" altLang="en-US" sz="4400" b="1" dirty="0">
                  <a:solidFill>
                    <a:prstClr val="black">
                      <a:lumMod val="85000"/>
                      <a:lumOff val="15000"/>
                    </a:prstClr>
                  </a:solidFill>
                  <a:latin typeface="STZhongsong" panose="02010600040101010101" pitchFamily="2" charset="-122"/>
                  <a:ea typeface="STZhongsong" panose="02010600040101010101" pitchFamily="2" charset="-122"/>
                </a:rPr>
                <a:t>中国历史人物传记库分析</a:t>
              </a:r>
            </a:p>
          </p:txBody>
        </p:sp>
        <p:sp>
          <p:nvSpPr>
            <p:cNvPr id="29" name="文本框 28">
              <a:extLst>
                <a:ext uri="{FF2B5EF4-FFF2-40B4-BE49-F238E27FC236}">
                  <a16:creationId xmlns:a16="http://schemas.microsoft.com/office/drawing/2014/main" id="{1508538C-E8D5-427B-8FD0-B718F8970D50}"/>
                </a:ext>
              </a:extLst>
            </p:cNvPr>
            <p:cNvSpPr txBox="1"/>
            <p:nvPr/>
          </p:nvSpPr>
          <p:spPr>
            <a:xfrm>
              <a:off x="6882433" y="3398638"/>
              <a:ext cx="2188420" cy="338554"/>
            </a:xfrm>
            <a:prstGeom prst="rect">
              <a:avLst/>
            </a:prstGeom>
            <a:grpFill/>
          </p:spPr>
          <p:txBody>
            <a:bodyPr wrap="none" rtlCol="0">
              <a:spAutoFit/>
            </a:bodyPr>
            <a:lstStyle/>
            <a:p>
              <a:pPr algn="ctr"/>
              <a:r>
                <a:rPr lang="en-US" altLang="zh-CN" sz="1600" spc="800" dirty="0">
                  <a:latin typeface="Source Han Serif SC Light" panose="02020300000000000000" pitchFamily="18" charset="-128"/>
                  <a:ea typeface="Source Han Serif SC Light" panose="02020300000000000000" pitchFamily="18" charset="-128"/>
                  <a:cs typeface="Arial" panose="020B0604020202020204" pitchFamily="34" charset="0"/>
                </a:rPr>
                <a:t>Thank</a:t>
              </a:r>
              <a:r>
                <a:rPr lang="zh-CN" altLang="en-US" sz="1600" spc="800" dirty="0">
                  <a:latin typeface="Source Han Serif SC Light" panose="02020300000000000000" pitchFamily="18" charset="-128"/>
                  <a:ea typeface="Source Han Serif SC Light" panose="02020300000000000000" pitchFamily="18" charset="-128"/>
                  <a:cs typeface="Arial" panose="020B0604020202020204" pitchFamily="34" charset="0"/>
                </a:rPr>
                <a:t> </a:t>
              </a:r>
              <a:r>
                <a:rPr lang="en-US" altLang="zh-CN" sz="1600" spc="800" dirty="0">
                  <a:latin typeface="Source Han Serif SC Light" panose="02020300000000000000" pitchFamily="18" charset="-128"/>
                  <a:ea typeface="Source Han Serif SC Light" panose="02020300000000000000" pitchFamily="18" charset="-128"/>
                  <a:cs typeface="Arial" panose="020B0604020202020204" pitchFamily="34" charset="0"/>
                </a:rPr>
                <a:t>You</a:t>
              </a:r>
              <a:endParaRPr lang="zh-CN" altLang="en-US" sz="1600" spc="800" dirty="0">
                <a:latin typeface="Source Han Serif SC Light" panose="02020300000000000000" pitchFamily="18" charset="-128"/>
                <a:ea typeface="Source Han Serif SC Light" panose="02020300000000000000" pitchFamily="18" charset="-128"/>
                <a:cs typeface="Arial" panose="020B0604020202020204" pitchFamily="34" charset="0"/>
              </a:endParaRPr>
            </a:p>
          </p:txBody>
        </p:sp>
        <p:sp>
          <p:nvSpPr>
            <p:cNvPr id="30" name="TextBox 76">
              <a:extLst>
                <a:ext uri="{FF2B5EF4-FFF2-40B4-BE49-F238E27FC236}">
                  <a16:creationId xmlns:a16="http://schemas.microsoft.com/office/drawing/2014/main" id="{458694AF-84C6-4607-ABA4-3843D25CCBB1}"/>
                </a:ext>
              </a:extLst>
            </p:cNvPr>
            <p:cNvSpPr txBox="1"/>
            <p:nvPr/>
          </p:nvSpPr>
          <p:spPr>
            <a:xfrm>
              <a:off x="6882433" y="2395753"/>
              <a:ext cx="2084225" cy="923330"/>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u="none" strike="noStrike" kern="1200" cap="none" spc="0" normalizeH="0" baseline="0" noProof="0" dirty="0">
                  <a:ln>
                    <a:noFill/>
                  </a:ln>
                  <a:effectLst/>
                  <a:uLnTx/>
                  <a:uFillTx/>
                  <a:latin typeface="Source Han Serif SC Heavy" panose="02020300000000000000" pitchFamily="18" charset="-128"/>
                  <a:ea typeface="Source Han Serif SC Heavy" panose="02020300000000000000" pitchFamily="18" charset="-128"/>
                </a:rPr>
                <a:t>谢   谢</a:t>
              </a:r>
            </a:p>
          </p:txBody>
        </p:sp>
      </p:grpSp>
      <p:cxnSp>
        <p:nvCxnSpPr>
          <p:cNvPr id="31" name="直接连接符 30">
            <a:extLst>
              <a:ext uri="{FF2B5EF4-FFF2-40B4-BE49-F238E27FC236}">
                <a16:creationId xmlns:a16="http://schemas.microsoft.com/office/drawing/2014/main" id="{C0386B62-1A95-4340-9CAB-35C672733A11}"/>
              </a:ext>
            </a:extLst>
          </p:cNvPr>
          <p:cNvCxnSpPr>
            <a:cxnSpLocks/>
          </p:cNvCxnSpPr>
          <p:nvPr/>
        </p:nvCxnSpPr>
        <p:spPr>
          <a:xfrm flipH="1">
            <a:off x="10221277" y="1270133"/>
            <a:ext cx="863282"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4659DF-E32F-45A1-BDCC-7E388AF3F76D}"/>
              </a:ext>
            </a:extLst>
          </p:cNvPr>
          <p:cNvCxnSpPr>
            <a:cxnSpLocks/>
          </p:cNvCxnSpPr>
          <p:nvPr/>
        </p:nvCxnSpPr>
        <p:spPr>
          <a:xfrm flipH="1">
            <a:off x="10221277" y="5882773"/>
            <a:ext cx="863282"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F82DC22-5550-4064-A6D6-381852D65E74}"/>
              </a:ext>
            </a:extLst>
          </p:cNvPr>
          <p:cNvCxnSpPr>
            <a:cxnSpLocks/>
          </p:cNvCxnSpPr>
          <p:nvPr/>
        </p:nvCxnSpPr>
        <p:spPr>
          <a:xfrm>
            <a:off x="11084559" y="1270133"/>
            <a:ext cx="0" cy="461264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 name="直线连接符 2">
            <a:extLst>
              <a:ext uri="{FF2B5EF4-FFF2-40B4-BE49-F238E27FC236}">
                <a16:creationId xmlns:a16="http://schemas.microsoft.com/office/drawing/2014/main" id="{1F6CECD2-940A-B448-8EED-5D0D23A206D0}"/>
              </a:ext>
            </a:extLst>
          </p:cNvPr>
          <p:cNvCxnSpPr>
            <a:cxnSpLocks/>
          </p:cNvCxnSpPr>
          <p:nvPr/>
        </p:nvCxnSpPr>
        <p:spPr>
          <a:xfrm>
            <a:off x="4903221" y="3694139"/>
            <a:ext cx="2463023" cy="0"/>
          </a:xfrm>
          <a:prstGeom prst="line">
            <a:avLst/>
          </a:prstGeom>
          <a:ln w="19050">
            <a:solidFill>
              <a:srgbClr val="1C221E"/>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22AC378E-BCF1-F541-AA90-125EA3787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490" y="5546549"/>
            <a:ext cx="1609020" cy="453245"/>
          </a:xfrm>
          <a:prstGeom prst="rect">
            <a:avLst/>
          </a:prstGeom>
        </p:spPr>
      </p:pic>
    </p:spTree>
    <p:extLst>
      <p:ext uri="{BB962C8B-B14F-4D97-AF65-F5344CB8AC3E}">
        <p14:creationId xmlns:p14="http://schemas.microsoft.com/office/powerpoint/2010/main" val="261853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32D575AE-BDFF-DE41-B7E9-154F04282285}"/>
              </a:ext>
            </a:extLst>
          </p:cNvPr>
          <p:cNvPicPr>
            <a:picLocks noChangeAspect="1"/>
          </p:cNvPicPr>
          <p:nvPr/>
        </p:nvPicPr>
        <p:blipFill rotWithShape="1">
          <a:blip r:embed="rId3">
            <a:extLst>
              <a:ext uri="{28A0092B-C50C-407E-A947-70E740481C1C}">
                <a14:useLocalDpi xmlns:a14="http://schemas.microsoft.com/office/drawing/2010/main" val="0"/>
              </a:ext>
            </a:extLst>
          </a:blip>
          <a:srcRect t="7497" b="5284"/>
          <a:stretch/>
        </p:blipFill>
        <p:spPr>
          <a:xfrm>
            <a:off x="-31972" y="0"/>
            <a:ext cx="12223971" cy="6945013"/>
          </a:xfrm>
          <a:prstGeom prst="rect">
            <a:avLst/>
          </a:prstGeom>
        </p:spPr>
      </p:pic>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31443"/>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01</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77351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数据库设计</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8" cy="1200329"/>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主键外键</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表间关系</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字段含义</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pic>
        <p:nvPicPr>
          <p:cNvPr id="6" name="图片 5">
            <a:extLst>
              <a:ext uri="{FF2B5EF4-FFF2-40B4-BE49-F238E27FC236}">
                <a16:creationId xmlns:a16="http://schemas.microsoft.com/office/drawing/2014/main" id="{A2F355F1-463B-4043-AC5E-C5A3D4172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212" y="6123214"/>
            <a:ext cx="1758315" cy="495300"/>
          </a:xfrm>
          <a:prstGeom prst="rect">
            <a:avLst/>
          </a:prstGeom>
        </p:spPr>
      </p:pic>
    </p:spTree>
    <p:extLst>
      <p:ext uri="{BB962C8B-B14F-4D97-AF65-F5344CB8AC3E}">
        <p14:creationId xmlns:p14="http://schemas.microsoft.com/office/powerpoint/2010/main" val="31053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D77B4D9-8F53-A745-994B-2314BD61B3BE}"/>
              </a:ext>
            </a:extLst>
          </p:cNvPr>
          <p:cNvSpPr txBox="1"/>
          <p:nvPr/>
        </p:nvSpPr>
        <p:spPr>
          <a:xfrm>
            <a:off x="5520267" y="-1303867"/>
            <a:ext cx="184731" cy="369332"/>
          </a:xfrm>
          <a:prstGeom prst="rect">
            <a:avLst/>
          </a:prstGeom>
          <a:noFill/>
        </p:spPr>
        <p:txBody>
          <a:bodyPr wrap="none" rtlCol="0">
            <a:spAutoFit/>
          </a:bodyPr>
          <a:lstStyle/>
          <a:p>
            <a:endParaRPr kumimoji="1" lang="zh-CN" altLang="en-US" dirty="0"/>
          </a:p>
        </p:txBody>
      </p:sp>
      <p:cxnSp>
        <p:nvCxnSpPr>
          <p:cNvPr id="41" name="直接箭头连接符 4">
            <a:extLst>
              <a:ext uri="{FF2B5EF4-FFF2-40B4-BE49-F238E27FC236}">
                <a16:creationId xmlns:a16="http://schemas.microsoft.com/office/drawing/2014/main" id="{5C476DCA-B602-8740-BAEC-A42393BFBDD1}"/>
              </a:ext>
            </a:extLst>
          </p:cNvPr>
          <p:cNvCxnSpPr/>
          <p:nvPr/>
        </p:nvCxnSpPr>
        <p:spPr>
          <a:xfrm flipV="1">
            <a:off x="1238250" y="5237388"/>
            <a:ext cx="5575300" cy="11113"/>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0C9D36D9-84E6-B444-9D57-82201058D1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7" b="55205"/>
          <a:stretch/>
        </p:blipFill>
        <p:spPr bwMode="auto">
          <a:xfrm>
            <a:off x="1139808" y="1570038"/>
            <a:ext cx="10059988"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组合 43">
            <a:extLst>
              <a:ext uri="{FF2B5EF4-FFF2-40B4-BE49-F238E27FC236}">
                <a16:creationId xmlns:a16="http://schemas.microsoft.com/office/drawing/2014/main" id="{01946ECA-9210-AD44-BF29-481C0D1BF8DB}"/>
              </a:ext>
            </a:extLst>
          </p:cNvPr>
          <p:cNvGrpSpPr/>
          <p:nvPr/>
        </p:nvGrpSpPr>
        <p:grpSpPr>
          <a:xfrm>
            <a:off x="295275" y="402348"/>
            <a:ext cx="4055881" cy="760413"/>
            <a:chOff x="295275" y="231775"/>
            <a:chExt cx="4055881" cy="760413"/>
          </a:xfrm>
        </p:grpSpPr>
        <p:sp>
          <p:nvSpPr>
            <p:cNvPr id="45" name="文本框 10">
              <a:extLst>
                <a:ext uri="{FF2B5EF4-FFF2-40B4-BE49-F238E27FC236}">
                  <a16:creationId xmlns:a16="http://schemas.microsoft.com/office/drawing/2014/main" id="{3C0024FA-A0B8-5D4A-946C-42D03BF8BE57}"/>
                </a:ext>
              </a:extLst>
            </p:cNvPr>
            <p:cNvSpPr txBox="1">
              <a:spLocks noChangeArrowheads="1"/>
            </p:cNvSpPr>
            <p:nvPr/>
          </p:nvSpPr>
          <p:spPr bwMode="auto">
            <a:xfrm>
              <a:off x="519817" y="231775"/>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cxnSp>
          <p:nvCxnSpPr>
            <p:cNvPr id="46" name="直接箭头连接符 11">
              <a:extLst>
                <a:ext uri="{FF2B5EF4-FFF2-40B4-BE49-F238E27FC236}">
                  <a16:creationId xmlns:a16="http://schemas.microsoft.com/office/drawing/2014/main" id="{0F105F05-3378-B141-AA7D-E4FBC104234D}"/>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862AC029-0264-444B-A5FD-7B982305E113}"/>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F10A8192-0F3C-7E49-81B9-CFD6CE645314}"/>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9A542279-4BD6-564B-AA72-9D7AB75A4A7B}"/>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0D8C197-D249-8B46-9B8B-F70246A7C6B5}"/>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1" name="Rectangle 54">
            <a:extLst>
              <a:ext uri="{FF2B5EF4-FFF2-40B4-BE49-F238E27FC236}">
                <a16:creationId xmlns:a16="http://schemas.microsoft.com/office/drawing/2014/main" id="{246058A4-7A99-374D-BD52-FF81FB47E992}"/>
              </a:ext>
            </a:extLst>
          </p:cNvPr>
          <p:cNvSpPr/>
          <p:nvPr/>
        </p:nvSpPr>
        <p:spPr>
          <a:xfrm>
            <a:off x="1139808" y="4527379"/>
            <a:ext cx="3836302" cy="637675"/>
          </a:xfrm>
          <a:prstGeom prst="rect">
            <a:avLst/>
          </a:prstGeom>
        </p:spPr>
        <p:txBody>
          <a:bodyPr wrap="square">
            <a:spAutoFit/>
          </a:bodyPr>
          <a:lstStyle/>
          <a:p>
            <a:pPr marL="285750" indent="-285750" algn="just" eaLnBrk="1" fontAlgn="auto" hangingPunct="1">
              <a:lnSpc>
                <a:spcPct val="150000"/>
              </a:lnSpc>
              <a:spcBef>
                <a:spcPts val="0"/>
              </a:spcBef>
              <a:spcAft>
                <a:spcPts val="0"/>
              </a:spcAft>
              <a:buFont typeface="Arial" panose="020B0604020202020204" pitchFamily="34" charset="0"/>
              <a:buChar char="•"/>
              <a:defRPr/>
            </a:pPr>
            <a:r>
              <a:rPr lang="zh-CN" altLang="en-US" sz="2800" b="1" dirty="0">
                <a:latin typeface="KaiTi" panose="02010609060101010101" pitchFamily="49" charset="-122"/>
                <a:ea typeface="KaiTi" panose="02010609060101010101" pitchFamily="49" charset="-122"/>
                <a:cs typeface="+mn-ea"/>
                <a:sym typeface="+mn-lt"/>
              </a:rPr>
              <a:t>主键和外键</a:t>
            </a:r>
            <a:endParaRPr lang="id-ID" sz="2800" b="1" dirty="0">
              <a:latin typeface="KaiTi" panose="02010609060101010101" pitchFamily="49" charset="-122"/>
              <a:ea typeface="KaiTi" panose="02010609060101010101" pitchFamily="49" charset="-122"/>
              <a:cs typeface="+mn-ea"/>
              <a:sym typeface="+mn-lt"/>
            </a:endParaRPr>
          </a:p>
        </p:txBody>
      </p:sp>
      <p:sp>
        <p:nvSpPr>
          <p:cNvPr id="52" name="Rectangle 55">
            <a:extLst>
              <a:ext uri="{FF2B5EF4-FFF2-40B4-BE49-F238E27FC236}">
                <a16:creationId xmlns:a16="http://schemas.microsoft.com/office/drawing/2014/main" id="{23F92A4D-935E-FA4B-8331-267EAE681385}"/>
              </a:ext>
            </a:extLst>
          </p:cNvPr>
          <p:cNvSpPr/>
          <p:nvPr/>
        </p:nvSpPr>
        <p:spPr>
          <a:xfrm>
            <a:off x="1139808" y="5317243"/>
            <a:ext cx="10059988" cy="1346907"/>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sz="1400" b="0" i="0" dirty="0">
                <a:effectLst/>
                <a:latin typeface="-apple-system"/>
              </a:rPr>
              <a:t>主键是一种特殊的约束，用来保证一列（或一组列）中的值是唯一的，而且永不改动。</a:t>
            </a:r>
            <a:endParaRPr lang="en-US" altLang="zh-CN" sz="1400" b="0" i="0" dirty="0">
              <a:effectLst/>
              <a:latin typeface="-apple-system"/>
            </a:endParaRPr>
          </a:p>
          <a:p>
            <a:pPr marL="742950" lvl="1" indent="-285750" algn="just">
              <a:lnSpc>
                <a:spcPct val="150000"/>
              </a:lnSpc>
              <a:buFont typeface="Arial" panose="020B0604020202020204" pitchFamily="34" charset="0"/>
              <a:buChar char="•"/>
              <a:defRPr/>
            </a:pPr>
            <a:r>
              <a:rPr lang="zh-CN" altLang="en-US" sz="1400" b="0" i="0" dirty="0">
                <a:solidFill>
                  <a:schemeClr val="bg1">
                    <a:lumMod val="50000"/>
                  </a:schemeClr>
                </a:solidFill>
                <a:effectLst/>
                <a:latin typeface="-apple-system"/>
              </a:rPr>
              <a:t>任意两行的主键值都不相同。</a:t>
            </a:r>
          </a:p>
          <a:p>
            <a:pPr marL="742950" lvl="1" indent="-285750" algn="just">
              <a:lnSpc>
                <a:spcPct val="150000"/>
              </a:lnSpc>
              <a:buFont typeface="Arial" panose="020B0604020202020204" pitchFamily="34" charset="0"/>
              <a:buChar char="•"/>
              <a:defRPr/>
            </a:pPr>
            <a:r>
              <a:rPr lang="zh-CN" altLang="en-US" sz="1400" b="0" i="0" dirty="0">
                <a:solidFill>
                  <a:schemeClr val="bg1">
                    <a:lumMod val="50000"/>
                  </a:schemeClr>
                </a:solidFill>
                <a:effectLst/>
                <a:latin typeface="-apple-system"/>
              </a:rPr>
              <a:t>每行都具有一个主键值（即列中不允许 </a:t>
            </a:r>
            <a:r>
              <a:rPr lang="en-US" altLang="zh-CN" sz="1400" b="0" i="0" dirty="0">
                <a:solidFill>
                  <a:schemeClr val="bg1">
                    <a:lumMod val="50000"/>
                  </a:schemeClr>
                </a:solidFill>
                <a:effectLst/>
                <a:latin typeface="-apple-system"/>
              </a:rPr>
              <a:t>NULL </a:t>
            </a:r>
            <a:r>
              <a:rPr lang="zh-CN" altLang="en-US" sz="1400" b="0" i="0" dirty="0">
                <a:solidFill>
                  <a:schemeClr val="bg1">
                    <a:lumMod val="50000"/>
                  </a:schemeClr>
                </a:solidFill>
                <a:effectLst/>
                <a:latin typeface="-apple-system"/>
              </a:rPr>
              <a:t>值）。</a:t>
            </a:r>
            <a:endParaRPr lang="en-US" altLang="zh-CN" sz="1400" dirty="0">
              <a:solidFill>
                <a:schemeClr val="bg1">
                  <a:lumMod val="50000"/>
                </a:schemeClr>
              </a:solidFill>
              <a:latin typeface="FZSongKeBenXiuKaiS-R-GB" panose="02000000000000000000" pitchFamily="2" charset="-122"/>
              <a:ea typeface="FZSongKeBenXiuKaiS-R-GB" panose="02000000000000000000" pitchFamily="2" charset="-122"/>
              <a:cs typeface="+mn-ea"/>
            </a:endParaRPr>
          </a:p>
          <a:p>
            <a:pPr marL="285750" indent="-285750" algn="just">
              <a:lnSpc>
                <a:spcPct val="150000"/>
              </a:lnSpc>
              <a:buFont typeface="Arial" panose="020B0604020202020204" pitchFamily="34" charset="0"/>
              <a:buChar char="•"/>
              <a:defRPr/>
            </a:pPr>
            <a:r>
              <a:rPr lang="zh-CN" altLang="en-US" sz="1400" b="0" i="0" dirty="0">
                <a:effectLst/>
                <a:latin typeface="-apple-system"/>
              </a:rPr>
              <a:t>外键是表中的一列，其值必须列在另一表的主键中。</a:t>
            </a:r>
            <a:endParaRPr lang="zh-CN" altLang="en-US" sz="1400" dirty="0">
              <a:latin typeface="FZSongKeBenXiuKaiS-R-GB" panose="02000000000000000000" pitchFamily="2" charset="-122"/>
              <a:ea typeface="FZSongKeBenXiuKaiS-R-GB" panose="02000000000000000000" pitchFamily="2" charset="-122"/>
              <a:cs typeface="+mn-ea"/>
            </a:endParaRPr>
          </a:p>
        </p:txBody>
      </p:sp>
      <p:cxnSp>
        <p:nvCxnSpPr>
          <p:cNvPr id="54" name="直接箭头连接符 4">
            <a:extLst>
              <a:ext uri="{FF2B5EF4-FFF2-40B4-BE49-F238E27FC236}">
                <a16:creationId xmlns:a16="http://schemas.microsoft.com/office/drawing/2014/main" id="{91CF947B-041E-FD4D-9B84-629EDCF8890F}"/>
              </a:ext>
            </a:extLst>
          </p:cNvPr>
          <p:cNvCxnSpPr>
            <a:cxnSpLocks/>
          </p:cNvCxnSpPr>
          <p:nvPr/>
        </p:nvCxnSpPr>
        <p:spPr>
          <a:xfrm>
            <a:off x="10618" y="2372378"/>
            <a:ext cx="112919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箭头连接符 4">
            <a:extLst>
              <a:ext uri="{FF2B5EF4-FFF2-40B4-BE49-F238E27FC236}">
                <a16:creationId xmlns:a16="http://schemas.microsoft.com/office/drawing/2014/main" id="{984D7CD3-31DD-CC4F-8187-359EA8C37CE4}"/>
              </a:ext>
            </a:extLst>
          </p:cNvPr>
          <p:cNvCxnSpPr>
            <a:cxnSpLocks/>
          </p:cNvCxnSpPr>
          <p:nvPr/>
        </p:nvCxnSpPr>
        <p:spPr>
          <a:xfrm>
            <a:off x="8605157" y="6562603"/>
            <a:ext cx="3586843"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389B27A4-37DE-C044-A338-DA6964012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Tree>
    <p:extLst>
      <p:ext uri="{BB962C8B-B14F-4D97-AF65-F5344CB8AC3E}">
        <p14:creationId xmlns:p14="http://schemas.microsoft.com/office/powerpoint/2010/main" val="317946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a:extLst>
              <a:ext uri="{FF2B5EF4-FFF2-40B4-BE49-F238E27FC236}">
                <a16:creationId xmlns:a16="http://schemas.microsoft.com/office/drawing/2014/main" id="{76B3820F-E427-3E49-953D-C95541717653}"/>
              </a:ext>
            </a:extLst>
          </p:cNvPr>
          <p:cNvSpPr/>
          <p:nvPr/>
        </p:nvSpPr>
        <p:spPr>
          <a:xfrm>
            <a:off x="393732" y="1959773"/>
            <a:ext cx="3086769" cy="3868473"/>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FFFFFF"/>
              </a:solidFill>
              <a:effectLst/>
              <a:uLnTx/>
              <a:uFillTx/>
              <a:latin typeface="思源黑体 Light" panose="020B0300000000000000" pitchFamily="34" charset="-122"/>
              <a:ea typeface="+mn-ea"/>
              <a:cs typeface="+mn-cs"/>
            </a:endParaRPr>
          </a:p>
        </p:txBody>
      </p:sp>
      <p:sp>
        <p:nvSpPr>
          <p:cNvPr id="3" name="矩形 2">
            <a:extLst>
              <a:ext uri="{FF2B5EF4-FFF2-40B4-BE49-F238E27FC236}">
                <a16:creationId xmlns:a16="http://schemas.microsoft.com/office/drawing/2014/main" id="{3E7A5F18-DF3A-8E4F-B490-D58E84304C45}"/>
              </a:ext>
            </a:extLst>
          </p:cNvPr>
          <p:cNvSpPr/>
          <p:nvPr/>
        </p:nvSpPr>
        <p:spPr>
          <a:xfrm>
            <a:off x="401753" y="1643162"/>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Rectangle 10">
            <a:extLst>
              <a:ext uri="{FF2B5EF4-FFF2-40B4-BE49-F238E27FC236}">
                <a16:creationId xmlns:a16="http://schemas.microsoft.com/office/drawing/2014/main" id="{3E23BB0B-439F-4AE1-8F14-7A0BBBAC8F39}"/>
              </a:ext>
            </a:extLst>
          </p:cNvPr>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sp>
        <p:nvSpPr>
          <p:cNvPr id="51" name="Freeform: Shape 50">
            <a:extLst>
              <a:ext uri="{FF2B5EF4-FFF2-40B4-BE49-F238E27FC236}">
                <a16:creationId xmlns:a16="http://schemas.microsoft.com/office/drawing/2014/main" id="{7861BF07-3B2C-4253-95D0-50FBF4BC5F43}"/>
              </a:ext>
            </a:extLst>
          </p:cNvPr>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3" name="Freeform: Shape 52">
            <a:extLst>
              <a:ext uri="{FF2B5EF4-FFF2-40B4-BE49-F238E27FC236}">
                <a16:creationId xmlns:a16="http://schemas.microsoft.com/office/drawing/2014/main" id="{2FB890F8-05E6-4168-BA18-7972058F19DB}"/>
              </a:ext>
            </a:extLst>
          </p:cNvPr>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YaSongS-B-GB" panose="02000000000000000000" pitchFamily="2" charset="-122"/>
              <a:ea typeface="FZYaSongS-B-GB" panose="02000000000000000000" pitchFamily="2" charset="-122"/>
              <a:cs typeface="+mn-ea"/>
              <a:sym typeface="+mn-lt"/>
            </a:endParaRPr>
          </a:p>
        </p:txBody>
      </p:sp>
      <p:sp>
        <p:nvSpPr>
          <p:cNvPr id="60" name="Freeform: Shape 59">
            <a:extLst>
              <a:ext uri="{FF2B5EF4-FFF2-40B4-BE49-F238E27FC236}">
                <a16:creationId xmlns:a16="http://schemas.microsoft.com/office/drawing/2014/main" id="{E0CD7125-3EC5-49EF-BA61-07355D40FD2C}"/>
              </a:ext>
            </a:extLst>
          </p:cNvPr>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9" name="TextBox 8">
            <a:extLst>
              <a:ext uri="{FF2B5EF4-FFF2-40B4-BE49-F238E27FC236}">
                <a16:creationId xmlns:a16="http://schemas.microsoft.com/office/drawing/2014/main" id="{2F2723F0-7EEF-4654-B545-F76F668EB9F7}"/>
              </a:ext>
            </a:extLst>
          </p:cNvPr>
          <p:cNvSpPr txBox="1"/>
          <p:nvPr/>
        </p:nvSpPr>
        <p:spPr>
          <a:xfrm>
            <a:off x="400050" y="1688930"/>
            <a:ext cx="3071631"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表间关系</a:t>
            </a:r>
            <a:r>
              <a:rPr lang="en-US" altLang="zh-CN" sz="2400" dirty="0">
                <a:solidFill>
                  <a:schemeClr val="bg1"/>
                </a:solidFill>
                <a:latin typeface="FZYaSongS-B-GB" panose="02000000000000000000" pitchFamily="2" charset="-122"/>
                <a:ea typeface="FZYaSongS-B-GB" panose="02000000000000000000" pitchFamily="2" charset="-122"/>
                <a:cs typeface="+mn-ea"/>
                <a:sym typeface="+mn-lt"/>
              </a:rPr>
              <a:t>:</a:t>
            </a: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 一对一</a:t>
            </a:r>
            <a:endParaRPr lang="en-US" sz="2400" dirty="0">
              <a:solidFill>
                <a:schemeClr val="bg1"/>
              </a:solidFill>
              <a:latin typeface="FZYaSongS-B-GB" panose="02000000000000000000" pitchFamily="2" charset="-122"/>
              <a:ea typeface="FZYaSongS-B-GB" panose="02000000000000000000" pitchFamily="2" charset="-122"/>
              <a:cs typeface="+mn-ea"/>
              <a:sym typeface="+mn-lt"/>
            </a:endParaRPr>
          </a:p>
        </p:txBody>
      </p:sp>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21" name="直接箭头连接符 4">
            <a:extLst>
              <a:ext uri="{FF2B5EF4-FFF2-40B4-BE49-F238E27FC236}">
                <a16:creationId xmlns:a16="http://schemas.microsoft.com/office/drawing/2014/main" id="{B287EF8A-69B5-0045-B790-52E80C8A3CAD}"/>
              </a:ext>
            </a:extLst>
          </p:cNvPr>
          <p:cNvCxnSpPr>
            <a:cxnSpLocks/>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F212F6DB-0118-0344-9FDD-97B4DA68CBC0}"/>
              </a:ext>
            </a:extLst>
          </p:cNvPr>
          <p:cNvSpPr/>
          <p:nvPr/>
        </p:nvSpPr>
        <p:spPr>
          <a:xfrm>
            <a:off x="568284" y="2318897"/>
            <a:ext cx="2728392" cy="2639569"/>
          </a:xfrm>
          <a:prstGeom prst="rect">
            <a:avLst/>
          </a:prstGeom>
        </p:spPr>
        <p:txBody>
          <a:bodyPr wrap="square">
            <a:spAutoFit/>
          </a:bodyPr>
          <a:lstStyle/>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解释</a:t>
            </a:r>
            <a:r>
              <a:rPr lang="en-US" altLang="zh-CN" sz="1400" dirty="0">
                <a:latin typeface="FZSongKeBenXiuKaiS-R-GB" panose="02000000000000000000" pitchFamily="2" charset="-122"/>
                <a:ea typeface="FZSongKeBenXiuKaiS-R-GB" panose="02000000000000000000" pitchFamily="2" charset="-122"/>
                <a:cs typeface="+mn-ea"/>
              </a:rPr>
              <a:t>:</a:t>
            </a:r>
            <a:r>
              <a:rPr lang="zh-CN" altLang="en-US" sz="1400" dirty="0">
                <a:latin typeface="FZSongKeBenXiuKaiS-R-GB" panose="02000000000000000000" pitchFamily="2" charset="-122"/>
                <a:ea typeface="FZSongKeBenXiuKaiS-R-GB" panose="02000000000000000000" pitchFamily="2" charset="-122"/>
                <a:cs typeface="+mn-ea"/>
              </a:rPr>
              <a:t> 两张表靠一样的主键关联起来</a:t>
            </a:r>
            <a:endParaRPr lang="en-US" altLang="zh-CN" sz="1400" dirty="0">
              <a:latin typeface="FZSongKeBenXiuKaiS-R-GB" panose="02000000000000000000" pitchFamily="2" charset="-122"/>
              <a:ea typeface="FZSongKeBenXiuKaiS-R-GB" panose="02000000000000000000" pitchFamily="2" charset="-122"/>
              <a:cs typeface="+mn-ea"/>
            </a:endParaRPr>
          </a:p>
          <a:p>
            <a:pPr algn="just">
              <a:lnSpc>
                <a:spcPct val="150000"/>
              </a:lnSpc>
              <a:defRPr/>
            </a:pPr>
            <a:endParaRPr lang="en-US"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作用</a:t>
            </a:r>
            <a:r>
              <a:rPr lang="en-US" altLang="zh-CN" sz="1400" dirty="0">
                <a:latin typeface="FZSongKeBenXiuKaiS-R-GB" panose="02000000000000000000" pitchFamily="2" charset="-122"/>
                <a:ea typeface="FZSongKeBenXiuKaiS-R-GB" panose="02000000000000000000" pitchFamily="2" charset="-122"/>
                <a:cs typeface="+mn-ea"/>
              </a:rPr>
              <a:t>:</a:t>
            </a:r>
            <a:r>
              <a:rPr lang="zh-CN" altLang="en-US" sz="1400" dirty="0">
                <a:latin typeface="FZSongKeBenXiuKaiS-R-GB" panose="02000000000000000000" pitchFamily="2" charset="-122"/>
                <a:ea typeface="FZSongKeBenXiuKaiS-R-GB" panose="02000000000000000000" pitchFamily="2" charset="-122"/>
                <a:cs typeface="+mn-ea"/>
              </a:rPr>
              <a:t> 用来拆分很长的表或者一些不常查询的数据</a:t>
            </a:r>
            <a:endParaRPr lang="en-US" altLang="zh-CN" sz="1400" dirty="0">
              <a:latin typeface="FZSongKeBenXiuKaiS-R-GB" panose="02000000000000000000" pitchFamily="2" charset="-122"/>
              <a:ea typeface="FZSongKeBenXiuKaiS-R-GB" panose="02000000000000000000" pitchFamily="2" charset="-122"/>
              <a:cs typeface="+mn-ea"/>
            </a:endParaRPr>
          </a:p>
          <a:p>
            <a:pPr marL="171450" indent="-171450" algn="just">
              <a:lnSpc>
                <a:spcPct val="150000"/>
              </a:lnSpc>
              <a:buFont typeface="Wingdings" pitchFamily="2" charset="2"/>
              <a:buChar char="ü"/>
              <a:defRPr/>
            </a:pPr>
            <a:endParaRPr lang="id-ID"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特点</a:t>
            </a:r>
            <a:r>
              <a:rPr lang="en-US" altLang="zh-CN" sz="1400" dirty="0">
                <a:latin typeface="FZSongKeBenXiuKaiS-R-GB" panose="02000000000000000000" pitchFamily="2" charset="-122"/>
                <a:ea typeface="FZSongKeBenXiuKaiS-R-GB" panose="02000000000000000000" pitchFamily="2" charset="-122"/>
                <a:cs typeface="+mn-ea"/>
              </a:rPr>
              <a:t>:</a:t>
            </a:r>
            <a:r>
              <a:rPr lang="zh-CN" altLang="en-US" sz="1400" dirty="0">
                <a:latin typeface="FZSongKeBenXiuKaiS-R-GB" panose="02000000000000000000" pitchFamily="2" charset="-122"/>
                <a:ea typeface="FZSongKeBenXiuKaiS-R-GB" panose="02000000000000000000" pitchFamily="2" charset="-122"/>
                <a:cs typeface="+mn-ea"/>
              </a:rPr>
              <a:t> 两张表靠一样的主键关联起来</a:t>
            </a:r>
            <a:endParaRPr lang="en-US" altLang="zh-CN" sz="1400" dirty="0">
              <a:latin typeface="FZSongKeBenXiuKaiS-R-GB" panose="02000000000000000000" pitchFamily="2" charset="-122"/>
              <a:ea typeface="FZSongKeBenXiuKaiS-R-GB" panose="02000000000000000000" pitchFamily="2" charset="-122"/>
              <a:cs typeface="+mn-ea"/>
            </a:endParaRPr>
          </a:p>
        </p:txBody>
      </p:sp>
      <p:cxnSp>
        <p:nvCxnSpPr>
          <p:cNvPr id="27" name="直接箭头连接符 4">
            <a:extLst>
              <a:ext uri="{FF2B5EF4-FFF2-40B4-BE49-F238E27FC236}">
                <a16:creationId xmlns:a16="http://schemas.microsoft.com/office/drawing/2014/main" id="{B79CFC7B-E9EB-FF40-AB4A-0822A64F04CD}"/>
              </a:ext>
            </a:extLst>
          </p:cNvPr>
          <p:cNvCxnSpPr>
            <a:cxnSpLocks/>
            <a:endCxn id="23" idx="2"/>
          </p:cNvCxnSpPr>
          <p:nvPr/>
        </p:nvCxnSpPr>
        <p:spPr>
          <a:xfrm flipV="1">
            <a:off x="1932480" y="5828246"/>
            <a:ext cx="4637" cy="34875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
            <a:extLst>
              <a:ext uri="{FF2B5EF4-FFF2-40B4-BE49-F238E27FC236}">
                <a16:creationId xmlns:a16="http://schemas.microsoft.com/office/drawing/2014/main" id="{17C1826C-9ADA-D748-A2F2-53408A56B6EE}"/>
              </a:ext>
            </a:extLst>
          </p:cNvPr>
          <p:cNvCxnSpPr>
            <a:cxnSpLocks/>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a:extLst>
              <a:ext uri="{FF2B5EF4-FFF2-40B4-BE49-F238E27FC236}">
                <a16:creationId xmlns:a16="http://schemas.microsoft.com/office/drawing/2014/main" id="{DB0D2617-80C3-1142-BE70-08D2075ACA9F}"/>
              </a:ext>
            </a:extLst>
          </p:cNvPr>
          <p:cNvCxnSpPr>
            <a:cxnSpLocks/>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a:extLst>
              <a:ext uri="{FF2B5EF4-FFF2-40B4-BE49-F238E27FC236}">
                <a16:creationId xmlns:a16="http://schemas.microsoft.com/office/drawing/2014/main" id="{B155DB0C-54D4-7A4A-8FD1-08DFE637F58A}"/>
              </a:ext>
            </a:extLst>
          </p:cNvPr>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pic>
        <p:nvPicPr>
          <p:cNvPr id="64" name="图片 63">
            <a:extLst>
              <a:ext uri="{FF2B5EF4-FFF2-40B4-BE49-F238E27FC236}">
                <a16:creationId xmlns:a16="http://schemas.microsoft.com/office/drawing/2014/main" id="{0040AF48-BE66-0D47-84EB-D4756B25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9" name="文本框 10">
            <a:extLst>
              <a:ext uri="{FF2B5EF4-FFF2-40B4-BE49-F238E27FC236}">
                <a16:creationId xmlns:a16="http://schemas.microsoft.com/office/drawing/2014/main" id="{ACF891B6-DCF5-1B44-A9C5-775BC88DBDC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4098" name="Picture 2">
            <a:extLst>
              <a:ext uri="{FF2B5EF4-FFF2-40B4-BE49-F238E27FC236}">
                <a16:creationId xmlns:a16="http://schemas.microsoft.com/office/drawing/2014/main" id="{9F278100-1DCC-6E9F-1B43-F7FE07B03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171" y="1643162"/>
            <a:ext cx="7329208" cy="381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5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a:extLst>
              <a:ext uri="{FF2B5EF4-FFF2-40B4-BE49-F238E27FC236}">
                <a16:creationId xmlns:a16="http://schemas.microsoft.com/office/drawing/2014/main" id="{76B3820F-E427-3E49-953D-C95541717653}"/>
              </a:ext>
            </a:extLst>
          </p:cNvPr>
          <p:cNvSpPr/>
          <p:nvPr/>
        </p:nvSpPr>
        <p:spPr>
          <a:xfrm>
            <a:off x="393732" y="1959773"/>
            <a:ext cx="3086769" cy="3868473"/>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FFFFFF"/>
              </a:solidFill>
              <a:effectLst/>
              <a:uLnTx/>
              <a:uFillTx/>
              <a:latin typeface="思源黑体 Light" panose="020B0300000000000000" pitchFamily="34" charset="-122"/>
              <a:ea typeface="+mn-ea"/>
              <a:cs typeface="+mn-cs"/>
            </a:endParaRPr>
          </a:p>
        </p:txBody>
      </p:sp>
      <p:sp>
        <p:nvSpPr>
          <p:cNvPr id="3" name="矩形 2">
            <a:extLst>
              <a:ext uri="{FF2B5EF4-FFF2-40B4-BE49-F238E27FC236}">
                <a16:creationId xmlns:a16="http://schemas.microsoft.com/office/drawing/2014/main" id="{3E7A5F18-DF3A-8E4F-B490-D58E84304C45}"/>
              </a:ext>
            </a:extLst>
          </p:cNvPr>
          <p:cNvSpPr/>
          <p:nvPr/>
        </p:nvSpPr>
        <p:spPr>
          <a:xfrm>
            <a:off x="401753" y="1643162"/>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Rectangle 10">
            <a:extLst>
              <a:ext uri="{FF2B5EF4-FFF2-40B4-BE49-F238E27FC236}">
                <a16:creationId xmlns:a16="http://schemas.microsoft.com/office/drawing/2014/main" id="{3E23BB0B-439F-4AE1-8F14-7A0BBBAC8F39}"/>
              </a:ext>
            </a:extLst>
          </p:cNvPr>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sp>
        <p:nvSpPr>
          <p:cNvPr id="51" name="Freeform: Shape 50">
            <a:extLst>
              <a:ext uri="{FF2B5EF4-FFF2-40B4-BE49-F238E27FC236}">
                <a16:creationId xmlns:a16="http://schemas.microsoft.com/office/drawing/2014/main" id="{7861BF07-3B2C-4253-95D0-50FBF4BC5F43}"/>
              </a:ext>
            </a:extLst>
          </p:cNvPr>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3" name="Freeform: Shape 52">
            <a:extLst>
              <a:ext uri="{FF2B5EF4-FFF2-40B4-BE49-F238E27FC236}">
                <a16:creationId xmlns:a16="http://schemas.microsoft.com/office/drawing/2014/main" id="{2FB890F8-05E6-4168-BA18-7972058F19DB}"/>
              </a:ext>
            </a:extLst>
          </p:cNvPr>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YaSongS-B-GB" panose="02000000000000000000" pitchFamily="2" charset="-122"/>
              <a:ea typeface="FZYaSongS-B-GB" panose="02000000000000000000" pitchFamily="2" charset="-122"/>
              <a:cs typeface="+mn-ea"/>
              <a:sym typeface="+mn-lt"/>
            </a:endParaRPr>
          </a:p>
        </p:txBody>
      </p:sp>
      <p:sp>
        <p:nvSpPr>
          <p:cNvPr id="60" name="Freeform: Shape 59">
            <a:extLst>
              <a:ext uri="{FF2B5EF4-FFF2-40B4-BE49-F238E27FC236}">
                <a16:creationId xmlns:a16="http://schemas.microsoft.com/office/drawing/2014/main" id="{E0CD7125-3EC5-49EF-BA61-07355D40FD2C}"/>
              </a:ext>
            </a:extLst>
          </p:cNvPr>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9" name="TextBox 8">
            <a:extLst>
              <a:ext uri="{FF2B5EF4-FFF2-40B4-BE49-F238E27FC236}">
                <a16:creationId xmlns:a16="http://schemas.microsoft.com/office/drawing/2014/main" id="{2F2723F0-7EEF-4654-B545-F76F668EB9F7}"/>
              </a:ext>
            </a:extLst>
          </p:cNvPr>
          <p:cNvSpPr txBox="1"/>
          <p:nvPr/>
        </p:nvSpPr>
        <p:spPr>
          <a:xfrm>
            <a:off x="400050" y="1688930"/>
            <a:ext cx="3071631"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表间关系</a:t>
            </a:r>
            <a:r>
              <a:rPr lang="en-US" altLang="zh-CN" sz="2400" dirty="0">
                <a:solidFill>
                  <a:schemeClr val="bg1"/>
                </a:solidFill>
                <a:latin typeface="FZYaSongS-B-GB" panose="02000000000000000000" pitchFamily="2" charset="-122"/>
                <a:ea typeface="FZYaSongS-B-GB" panose="02000000000000000000" pitchFamily="2" charset="-122"/>
                <a:cs typeface="+mn-ea"/>
                <a:sym typeface="+mn-lt"/>
              </a:rPr>
              <a:t>:</a:t>
            </a: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 一对多</a:t>
            </a:r>
            <a:endParaRPr lang="en-US" sz="2400" dirty="0">
              <a:solidFill>
                <a:schemeClr val="bg1"/>
              </a:solidFill>
              <a:latin typeface="FZYaSongS-B-GB" panose="02000000000000000000" pitchFamily="2" charset="-122"/>
              <a:ea typeface="FZYaSongS-B-GB" panose="02000000000000000000" pitchFamily="2" charset="-122"/>
              <a:cs typeface="+mn-ea"/>
              <a:sym typeface="+mn-lt"/>
            </a:endParaRPr>
          </a:p>
        </p:txBody>
      </p:sp>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21" name="直接箭头连接符 4">
            <a:extLst>
              <a:ext uri="{FF2B5EF4-FFF2-40B4-BE49-F238E27FC236}">
                <a16:creationId xmlns:a16="http://schemas.microsoft.com/office/drawing/2014/main" id="{B287EF8A-69B5-0045-B790-52E80C8A3CAD}"/>
              </a:ext>
            </a:extLst>
          </p:cNvPr>
          <p:cNvCxnSpPr>
            <a:cxnSpLocks/>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F212F6DB-0118-0344-9FDD-97B4DA68CBC0}"/>
              </a:ext>
            </a:extLst>
          </p:cNvPr>
          <p:cNvSpPr/>
          <p:nvPr/>
        </p:nvSpPr>
        <p:spPr>
          <a:xfrm>
            <a:off x="568284" y="2318897"/>
            <a:ext cx="2728392" cy="2639569"/>
          </a:xfrm>
          <a:prstGeom prst="rect">
            <a:avLst/>
          </a:prstGeom>
        </p:spPr>
        <p:txBody>
          <a:bodyPr wrap="square">
            <a:spAutoFit/>
          </a:bodyPr>
          <a:lstStyle/>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解释</a:t>
            </a:r>
            <a:r>
              <a:rPr lang="en-US" altLang="zh-CN" sz="1400" dirty="0">
                <a:latin typeface="FZSongKeBenXiuKaiS-R-GB" panose="02000000000000000000" pitchFamily="2" charset="-122"/>
                <a:ea typeface="FZSongKeBenXiuKaiS-R-GB" panose="02000000000000000000" pitchFamily="2" charset="-122"/>
                <a:cs typeface="+mn-ea"/>
              </a:rPr>
              <a:t>:</a:t>
            </a:r>
            <a:r>
              <a:rPr lang="en-US" altLang="zh-CN" sz="1400" dirty="0">
                <a:solidFill>
                  <a:srgbClr val="FF0000"/>
                </a:solidFill>
                <a:latin typeface="-apple-system"/>
                <a:ea typeface="FZSongKeBenXiuKaiS-R-GB" panose="02000000000000000000" pitchFamily="2" charset="-122"/>
                <a:cs typeface="+mn-ea"/>
              </a:rPr>
              <a:t> </a:t>
            </a:r>
            <a:r>
              <a:rPr lang="zh-CN" altLang="en-US" sz="1400" b="0" i="0" dirty="0">
                <a:effectLst/>
                <a:latin typeface="-apple-system"/>
              </a:rPr>
              <a:t>表一的数据对应多条表二的数据。</a:t>
            </a:r>
            <a:endParaRPr lang="en-US" altLang="zh-CN" sz="1400" dirty="0">
              <a:latin typeface="FZSongKeBenXiuKaiS-R-GB" panose="02000000000000000000" pitchFamily="2" charset="-122"/>
              <a:ea typeface="FZSongKeBenXiuKaiS-R-GB" panose="02000000000000000000" pitchFamily="2" charset="-122"/>
              <a:cs typeface="+mn-ea"/>
            </a:endParaRPr>
          </a:p>
          <a:p>
            <a:pPr algn="just">
              <a:lnSpc>
                <a:spcPct val="150000"/>
              </a:lnSpc>
              <a:defRPr/>
            </a:pPr>
            <a:endParaRPr lang="en-US"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b="0" i="0" dirty="0">
                <a:effectLst/>
                <a:latin typeface="-apple-system"/>
              </a:rPr>
              <a:t>现实生活中的大多数关系都是一对多的方式呈现。</a:t>
            </a:r>
            <a:endParaRPr lang="en-US" altLang="zh-CN" sz="1400" b="0" i="0" dirty="0">
              <a:effectLst/>
              <a:latin typeface="-apple-system"/>
            </a:endParaRPr>
          </a:p>
          <a:p>
            <a:pPr marL="171450" indent="-171450" algn="just">
              <a:lnSpc>
                <a:spcPct val="150000"/>
              </a:lnSpc>
              <a:buFont typeface="Wingdings" pitchFamily="2" charset="2"/>
              <a:buChar char="ü"/>
              <a:defRPr/>
            </a:pPr>
            <a:endParaRPr lang="id-ID"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i="0" dirty="0">
                <a:effectLst/>
                <a:latin typeface="-apple-system"/>
              </a:rPr>
              <a:t>一对多相互关联靠的是主键和外键</a:t>
            </a:r>
            <a:endParaRPr lang="en-US" altLang="zh-CN" sz="1400" dirty="0">
              <a:latin typeface="FZSongKeBenXiuKaiS-R-GB" panose="02000000000000000000" pitchFamily="2" charset="-122"/>
              <a:ea typeface="FZSongKeBenXiuKaiS-R-GB" panose="02000000000000000000" pitchFamily="2" charset="-122"/>
              <a:cs typeface="+mn-ea"/>
            </a:endParaRPr>
          </a:p>
        </p:txBody>
      </p:sp>
      <p:cxnSp>
        <p:nvCxnSpPr>
          <p:cNvPr id="27" name="直接箭头连接符 4">
            <a:extLst>
              <a:ext uri="{FF2B5EF4-FFF2-40B4-BE49-F238E27FC236}">
                <a16:creationId xmlns:a16="http://schemas.microsoft.com/office/drawing/2014/main" id="{B79CFC7B-E9EB-FF40-AB4A-0822A64F04CD}"/>
              </a:ext>
            </a:extLst>
          </p:cNvPr>
          <p:cNvCxnSpPr>
            <a:cxnSpLocks/>
            <a:endCxn id="23" idx="2"/>
          </p:cNvCxnSpPr>
          <p:nvPr/>
        </p:nvCxnSpPr>
        <p:spPr>
          <a:xfrm flipV="1">
            <a:off x="1932480" y="5828246"/>
            <a:ext cx="4637" cy="34875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
            <a:extLst>
              <a:ext uri="{FF2B5EF4-FFF2-40B4-BE49-F238E27FC236}">
                <a16:creationId xmlns:a16="http://schemas.microsoft.com/office/drawing/2014/main" id="{17C1826C-9ADA-D748-A2F2-53408A56B6EE}"/>
              </a:ext>
            </a:extLst>
          </p:cNvPr>
          <p:cNvCxnSpPr>
            <a:cxnSpLocks/>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a:extLst>
              <a:ext uri="{FF2B5EF4-FFF2-40B4-BE49-F238E27FC236}">
                <a16:creationId xmlns:a16="http://schemas.microsoft.com/office/drawing/2014/main" id="{DB0D2617-80C3-1142-BE70-08D2075ACA9F}"/>
              </a:ext>
            </a:extLst>
          </p:cNvPr>
          <p:cNvCxnSpPr>
            <a:cxnSpLocks/>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a:extLst>
              <a:ext uri="{FF2B5EF4-FFF2-40B4-BE49-F238E27FC236}">
                <a16:creationId xmlns:a16="http://schemas.microsoft.com/office/drawing/2014/main" id="{B155DB0C-54D4-7A4A-8FD1-08DFE637F58A}"/>
              </a:ext>
            </a:extLst>
          </p:cNvPr>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pic>
        <p:nvPicPr>
          <p:cNvPr id="64" name="图片 63">
            <a:extLst>
              <a:ext uri="{FF2B5EF4-FFF2-40B4-BE49-F238E27FC236}">
                <a16:creationId xmlns:a16="http://schemas.microsoft.com/office/drawing/2014/main" id="{0040AF48-BE66-0D47-84EB-D4756B25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9" name="文本框 10">
            <a:extLst>
              <a:ext uri="{FF2B5EF4-FFF2-40B4-BE49-F238E27FC236}">
                <a16:creationId xmlns:a16="http://schemas.microsoft.com/office/drawing/2014/main" id="{ACF891B6-DCF5-1B44-A9C5-775BC88DBDC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6146" name="Picture 2">
            <a:extLst>
              <a:ext uri="{FF2B5EF4-FFF2-40B4-BE49-F238E27FC236}">
                <a16:creationId xmlns:a16="http://schemas.microsoft.com/office/drawing/2014/main" id="{8DBCB3A3-752B-6444-624A-6C9F093BB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558" y="1919762"/>
            <a:ext cx="7945689" cy="3407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3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a:extLst>
              <a:ext uri="{FF2B5EF4-FFF2-40B4-BE49-F238E27FC236}">
                <a16:creationId xmlns:a16="http://schemas.microsoft.com/office/drawing/2014/main" id="{76B3820F-E427-3E49-953D-C95541717653}"/>
              </a:ext>
            </a:extLst>
          </p:cNvPr>
          <p:cNvSpPr/>
          <p:nvPr/>
        </p:nvSpPr>
        <p:spPr>
          <a:xfrm>
            <a:off x="393732" y="1959773"/>
            <a:ext cx="3086769" cy="3868473"/>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FFFFFF"/>
              </a:solidFill>
              <a:effectLst/>
              <a:uLnTx/>
              <a:uFillTx/>
              <a:latin typeface="思源黑体 Light" panose="020B0300000000000000" pitchFamily="34" charset="-122"/>
              <a:ea typeface="+mn-ea"/>
              <a:cs typeface="+mn-cs"/>
            </a:endParaRPr>
          </a:p>
        </p:txBody>
      </p:sp>
      <p:sp>
        <p:nvSpPr>
          <p:cNvPr id="3" name="矩形 2">
            <a:extLst>
              <a:ext uri="{FF2B5EF4-FFF2-40B4-BE49-F238E27FC236}">
                <a16:creationId xmlns:a16="http://schemas.microsoft.com/office/drawing/2014/main" id="{3E7A5F18-DF3A-8E4F-B490-D58E84304C45}"/>
              </a:ext>
            </a:extLst>
          </p:cNvPr>
          <p:cNvSpPr/>
          <p:nvPr/>
        </p:nvSpPr>
        <p:spPr>
          <a:xfrm>
            <a:off x="401753" y="1643162"/>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Rectangle 10">
            <a:extLst>
              <a:ext uri="{FF2B5EF4-FFF2-40B4-BE49-F238E27FC236}">
                <a16:creationId xmlns:a16="http://schemas.microsoft.com/office/drawing/2014/main" id="{3E23BB0B-439F-4AE1-8F14-7A0BBBAC8F39}"/>
              </a:ext>
            </a:extLst>
          </p:cNvPr>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sp>
        <p:nvSpPr>
          <p:cNvPr id="51" name="Freeform: Shape 50">
            <a:extLst>
              <a:ext uri="{FF2B5EF4-FFF2-40B4-BE49-F238E27FC236}">
                <a16:creationId xmlns:a16="http://schemas.microsoft.com/office/drawing/2014/main" id="{7861BF07-3B2C-4253-95D0-50FBF4BC5F43}"/>
              </a:ext>
            </a:extLst>
          </p:cNvPr>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3" name="Freeform: Shape 52">
            <a:extLst>
              <a:ext uri="{FF2B5EF4-FFF2-40B4-BE49-F238E27FC236}">
                <a16:creationId xmlns:a16="http://schemas.microsoft.com/office/drawing/2014/main" id="{2FB890F8-05E6-4168-BA18-7972058F19DB}"/>
              </a:ext>
            </a:extLst>
          </p:cNvPr>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YaSongS-B-GB" panose="02000000000000000000" pitchFamily="2" charset="-122"/>
              <a:ea typeface="FZYaSongS-B-GB" panose="02000000000000000000" pitchFamily="2" charset="-122"/>
              <a:cs typeface="+mn-ea"/>
              <a:sym typeface="+mn-lt"/>
            </a:endParaRPr>
          </a:p>
        </p:txBody>
      </p:sp>
      <p:sp>
        <p:nvSpPr>
          <p:cNvPr id="60" name="Freeform: Shape 59">
            <a:extLst>
              <a:ext uri="{FF2B5EF4-FFF2-40B4-BE49-F238E27FC236}">
                <a16:creationId xmlns:a16="http://schemas.microsoft.com/office/drawing/2014/main" id="{E0CD7125-3EC5-49EF-BA61-07355D40FD2C}"/>
              </a:ext>
            </a:extLst>
          </p:cNvPr>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9" name="TextBox 8">
            <a:extLst>
              <a:ext uri="{FF2B5EF4-FFF2-40B4-BE49-F238E27FC236}">
                <a16:creationId xmlns:a16="http://schemas.microsoft.com/office/drawing/2014/main" id="{2F2723F0-7EEF-4654-B545-F76F668EB9F7}"/>
              </a:ext>
            </a:extLst>
          </p:cNvPr>
          <p:cNvSpPr txBox="1"/>
          <p:nvPr/>
        </p:nvSpPr>
        <p:spPr>
          <a:xfrm>
            <a:off x="400050" y="1688930"/>
            <a:ext cx="3071631"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表间关系</a:t>
            </a:r>
            <a:r>
              <a:rPr lang="en-US" altLang="zh-CN" sz="2400" dirty="0">
                <a:solidFill>
                  <a:schemeClr val="bg1"/>
                </a:solidFill>
                <a:latin typeface="FZYaSongS-B-GB" panose="02000000000000000000" pitchFamily="2" charset="-122"/>
                <a:ea typeface="FZYaSongS-B-GB" panose="02000000000000000000" pitchFamily="2" charset="-122"/>
                <a:cs typeface="+mn-ea"/>
                <a:sym typeface="+mn-lt"/>
              </a:rPr>
              <a:t>:</a:t>
            </a: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 多对多</a:t>
            </a:r>
            <a:endParaRPr lang="en-US" sz="2400" dirty="0">
              <a:solidFill>
                <a:schemeClr val="bg1"/>
              </a:solidFill>
              <a:latin typeface="FZYaSongS-B-GB" panose="02000000000000000000" pitchFamily="2" charset="-122"/>
              <a:ea typeface="FZYaSongS-B-GB" panose="02000000000000000000" pitchFamily="2" charset="-122"/>
              <a:cs typeface="+mn-ea"/>
              <a:sym typeface="+mn-lt"/>
            </a:endParaRPr>
          </a:p>
        </p:txBody>
      </p:sp>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21" name="直接箭头连接符 4">
            <a:extLst>
              <a:ext uri="{FF2B5EF4-FFF2-40B4-BE49-F238E27FC236}">
                <a16:creationId xmlns:a16="http://schemas.microsoft.com/office/drawing/2014/main" id="{B287EF8A-69B5-0045-B790-52E80C8A3CAD}"/>
              </a:ext>
            </a:extLst>
          </p:cNvPr>
          <p:cNvCxnSpPr>
            <a:cxnSpLocks/>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F212F6DB-0118-0344-9FDD-97B4DA68CBC0}"/>
              </a:ext>
            </a:extLst>
          </p:cNvPr>
          <p:cNvSpPr/>
          <p:nvPr/>
        </p:nvSpPr>
        <p:spPr>
          <a:xfrm>
            <a:off x="568284" y="2318897"/>
            <a:ext cx="2728392" cy="2966389"/>
          </a:xfrm>
          <a:prstGeom prst="rect">
            <a:avLst/>
          </a:prstGeom>
        </p:spPr>
        <p:txBody>
          <a:bodyPr wrap="square">
            <a:spAutoFit/>
          </a:bodyPr>
          <a:lstStyle/>
          <a:p>
            <a:pPr marL="171450" indent="-171450" algn="just">
              <a:lnSpc>
                <a:spcPct val="150000"/>
              </a:lnSpc>
              <a:buFont typeface="Wingdings" pitchFamily="2" charset="2"/>
              <a:buChar char="ü"/>
              <a:defRPr/>
            </a:pPr>
            <a:r>
              <a:rPr lang="zh-CN" altLang="en-US" sz="1400" b="0" i="0" dirty="0">
                <a:effectLst/>
                <a:latin typeface="-apple-system"/>
              </a:rPr>
              <a:t>解释：表一的数据可以对应表二的多条数据，表二的数据也对应表一的多条数据。</a:t>
            </a:r>
            <a:endParaRPr lang="en-US"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endParaRPr lang="en-US" altLang="zh-CN" sz="1400" b="0" i="0" dirty="0">
              <a:effectLst/>
              <a:latin typeface="-apple-system"/>
            </a:endParaRPr>
          </a:p>
          <a:p>
            <a:pPr marL="171450" indent="-171450" algn="just">
              <a:lnSpc>
                <a:spcPct val="150000"/>
              </a:lnSpc>
              <a:buFont typeface="Wingdings" pitchFamily="2" charset="2"/>
              <a:buChar char="ü"/>
              <a:defRPr/>
            </a:pPr>
            <a:r>
              <a:rPr lang="zh-CN" altLang="en-US" sz="1400" i="0" dirty="0">
                <a:effectLst/>
                <a:latin typeface="-apple-system"/>
              </a:rPr>
              <a:t>多对多的创建需要额外创建一个中间表，存放两个表的主键</a:t>
            </a:r>
            <a:endParaRPr lang="en-US" altLang="zh-CN" sz="1400" i="0" dirty="0">
              <a:effectLst/>
              <a:latin typeface="-apple-system"/>
            </a:endParaRPr>
          </a:p>
          <a:p>
            <a:pPr marL="171450" indent="-171450" algn="just">
              <a:lnSpc>
                <a:spcPct val="150000"/>
              </a:lnSpc>
              <a:buFont typeface="Wingdings" pitchFamily="2" charset="2"/>
              <a:buChar char="ü"/>
              <a:defRPr/>
            </a:pPr>
            <a:endParaRPr lang="en-US" altLang="zh-CN" sz="1400" dirty="0">
              <a:solidFill>
                <a:srgbClr val="4D4D4D"/>
              </a:solidFill>
              <a:latin typeface="-apple-system"/>
              <a:ea typeface="FZSongKeBenXiuKaiS-R-GB" panose="02000000000000000000" pitchFamily="2" charset="-122"/>
              <a:cs typeface="+mn-ea"/>
            </a:endParaRPr>
          </a:p>
          <a:p>
            <a:pPr marL="171450" indent="-171450" algn="just">
              <a:lnSpc>
                <a:spcPct val="150000"/>
              </a:lnSpc>
              <a:buFont typeface="Wingdings" pitchFamily="2" charset="2"/>
              <a:buChar char="ü"/>
              <a:defRPr/>
            </a:pPr>
            <a:r>
              <a:rPr lang="zh-CN" altLang="en-US" sz="1400" b="0" i="0" dirty="0">
                <a:effectLst/>
                <a:latin typeface="-apple-system"/>
              </a:rPr>
              <a:t>中间表的主键是联合主键或复合主键</a:t>
            </a:r>
          </a:p>
        </p:txBody>
      </p:sp>
      <p:cxnSp>
        <p:nvCxnSpPr>
          <p:cNvPr id="27" name="直接箭头连接符 4">
            <a:extLst>
              <a:ext uri="{FF2B5EF4-FFF2-40B4-BE49-F238E27FC236}">
                <a16:creationId xmlns:a16="http://schemas.microsoft.com/office/drawing/2014/main" id="{B79CFC7B-E9EB-FF40-AB4A-0822A64F04CD}"/>
              </a:ext>
            </a:extLst>
          </p:cNvPr>
          <p:cNvCxnSpPr>
            <a:cxnSpLocks/>
            <a:endCxn id="23" idx="2"/>
          </p:cNvCxnSpPr>
          <p:nvPr/>
        </p:nvCxnSpPr>
        <p:spPr>
          <a:xfrm flipV="1">
            <a:off x="1932480" y="5828246"/>
            <a:ext cx="4637" cy="34875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
            <a:extLst>
              <a:ext uri="{FF2B5EF4-FFF2-40B4-BE49-F238E27FC236}">
                <a16:creationId xmlns:a16="http://schemas.microsoft.com/office/drawing/2014/main" id="{17C1826C-9ADA-D748-A2F2-53408A56B6EE}"/>
              </a:ext>
            </a:extLst>
          </p:cNvPr>
          <p:cNvCxnSpPr>
            <a:cxnSpLocks/>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a:extLst>
              <a:ext uri="{FF2B5EF4-FFF2-40B4-BE49-F238E27FC236}">
                <a16:creationId xmlns:a16="http://schemas.microsoft.com/office/drawing/2014/main" id="{DB0D2617-80C3-1142-BE70-08D2075ACA9F}"/>
              </a:ext>
            </a:extLst>
          </p:cNvPr>
          <p:cNvCxnSpPr>
            <a:cxnSpLocks/>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a:extLst>
              <a:ext uri="{FF2B5EF4-FFF2-40B4-BE49-F238E27FC236}">
                <a16:creationId xmlns:a16="http://schemas.microsoft.com/office/drawing/2014/main" id="{B155DB0C-54D4-7A4A-8FD1-08DFE637F58A}"/>
              </a:ext>
            </a:extLst>
          </p:cNvPr>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pic>
        <p:nvPicPr>
          <p:cNvPr id="64" name="图片 63">
            <a:extLst>
              <a:ext uri="{FF2B5EF4-FFF2-40B4-BE49-F238E27FC236}">
                <a16:creationId xmlns:a16="http://schemas.microsoft.com/office/drawing/2014/main" id="{0040AF48-BE66-0D47-84EB-D4756B25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9" name="文本框 10">
            <a:extLst>
              <a:ext uri="{FF2B5EF4-FFF2-40B4-BE49-F238E27FC236}">
                <a16:creationId xmlns:a16="http://schemas.microsoft.com/office/drawing/2014/main" id="{ACF891B6-DCF5-1B44-A9C5-775BC88DBDC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8194" name="Picture 2">
            <a:extLst>
              <a:ext uri="{FF2B5EF4-FFF2-40B4-BE49-F238E27FC236}">
                <a16:creationId xmlns:a16="http://schemas.microsoft.com/office/drawing/2014/main" id="{E50FF1D9-12EE-AFE2-75FD-F8ECE7101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053" y="1919762"/>
            <a:ext cx="8202341" cy="339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6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30" name="TextBox 38">
            <a:extLst>
              <a:ext uri="{FF2B5EF4-FFF2-40B4-BE49-F238E27FC236}">
                <a16:creationId xmlns:a16="http://schemas.microsoft.com/office/drawing/2014/main" id="{080B74B6-4DBB-A94C-A61F-4741551BF54A}"/>
              </a:ext>
            </a:extLst>
          </p:cNvPr>
          <p:cNvSpPr txBox="1"/>
          <p:nvPr/>
        </p:nvSpPr>
        <p:spPr>
          <a:xfrm>
            <a:off x="4022733" y="2252847"/>
            <a:ext cx="3384996" cy="1432828"/>
          </a:xfrm>
          <a:prstGeom prst="rect">
            <a:avLst/>
          </a:prstGeom>
          <a:noFill/>
        </p:spPr>
        <p:txBody>
          <a:bodyPr wrap="square" lIns="0" tIns="0" rIns="0" bIns="0" rtlCol="0">
            <a:spAutoFit/>
          </a:bodyPr>
          <a:lstStyle/>
          <a:p>
            <a:pPr algn="just">
              <a:lnSpc>
                <a:spcPct val="150000"/>
              </a:lnSpc>
              <a:defRPr/>
            </a:pPr>
            <a:r>
              <a:rPr lang="zh-CN" altLang="en-US" sz="1600" dirty="0">
                <a:latin typeface="FZSongKeBenXiuKaiS-R-GB" panose="02000000000000000000" pitchFamily="2" charset="-122"/>
                <a:ea typeface="FZSongKeBenXiuKaiS-R-GB" panose="02000000000000000000" pitchFamily="2" charset="-122"/>
              </a:rPr>
              <a:t>点击此处输入标题文本点击此处输入标题文本点击此处输入标题文本点击此处输入标题文本点击此处输入标题文本点击此处输入标题文本</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cxnSp>
        <p:nvCxnSpPr>
          <p:cNvPr id="32" name="直接连接符 10">
            <a:extLst>
              <a:ext uri="{FF2B5EF4-FFF2-40B4-BE49-F238E27FC236}">
                <a16:creationId xmlns:a16="http://schemas.microsoft.com/office/drawing/2014/main" id="{82ECE842-99E1-3B4E-9CEF-D75F663FB328}"/>
              </a:ext>
            </a:extLst>
          </p:cNvPr>
          <p:cNvCxnSpPr/>
          <p:nvPr/>
        </p:nvCxnSpPr>
        <p:spPr>
          <a:xfrm>
            <a:off x="4023289" y="2006636"/>
            <a:ext cx="252113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8903C588-3B87-4F4D-9E2B-1AE477C321B6}"/>
              </a:ext>
            </a:extLst>
          </p:cNvPr>
          <p:cNvGrpSpPr/>
          <p:nvPr/>
        </p:nvGrpSpPr>
        <p:grpSpPr>
          <a:xfrm>
            <a:off x="923726" y="1713989"/>
            <a:ext cx="2175281" cy="4349932"/>
            <a:chOff x="923726" y="1713989"/>
            <a:chExt cx="2175281" cy="4349932"/>
          </a:xfrm>
        </p:grpSpPr>
        <p:sp>
          <p:nvSpPr>
            <p:cNvPr id="34" name="圆角矩形 33">
              <a:extLst>
                <a:ext uri="{FF2B5EF4-FFF2-40B4-BE49-F238E27FC236}">
                  <a16:creationId xmlns:a16="http://schemas.microsoft.com/office/drawing/2014/main" id="{89D5F91A-8176-EB4A-A9B0-0F91143743BD}"/>
                </a:ext>
              </a:extLst>
            </p:cNvPr>
            <p:cNvSpPr/>
            <p:nvPr/>
          </p:nvSpPr>
          <p:spPr>
            <a:xfrm rot="5400000">
              <a:off x="-163600" y="2801315"/>
              <a:ext cx="4349932" cy="2175280"/>
            </a:xfrm>
            <a:prstGeom prst="roundRect">
              <a:avLst>
                <a:gd name="adj" fmla="val 50000"/>
              </a:avLst>
            </a:prstGeom>
            <a:solidFill>
              <a:srgbClr val="99594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6">
              <a:extLst>
                <a:ext uri="{FF2B5EF4-FFF2-40B4-BE49-F238E27FC236}">
                  <a16:creationId xmlns:a16="http://schemas.microsoft.com/office/drawing/2014/main" id="{47A42F33-FA8F-0C4C-AFE7-D3E9EC7BE86E}"/>
                </a:ext>
              </a:extLst>
            </p:cNvPr>
            <p:cNvSpPr/>
            <p:nvPr/>
          </p:nvSpPr>
          <p:spPr>
            <a:xfrm rot="5400000">
              <a:off x="923883" y="3888798"/>
              <a:ext cx="2174967" cy="2175280"/>
            </a:xfrm>
            <a:custGeom>
              <a:avLst/>
              <a:gdLst>
                <a:gd name="connsiteX0" fmla="*/ 0 w 2174967"/>
                <a:gd name="connsiteY0" fmla="*/ 2175280 h 2175280"/>
                <a:gd name="connsiteX1" fmla="*/ 0 w 2174967"/>
                <a:gd name="connsiteY1" fmla="*/ 0 h 2175280"/>
                <a:gd name="connsiteX2" fmla="*/ 1087327 w 2174967"/>
                <a:gd name="connsiteY2" fmla="*/ 0 h 2175280"/>
                <a:gd name="connsiteX3" fmla="*/ 2174967 w 2174967"/>
                <a:gd name="connsiteY3" fmla="*/ 1087640 h 2175280"/>
                <a:gd name="connsiteX4" fmla="*/ 1087327 w 2174967"/>
                <a:gd name="connsiteY4" fmla="*/ 2175280 h 217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67" h="2175280">
                  <a:moveTo>
                    <a:pt x="0" y="2175280"/>
                  </a:moveTo>
                  <a:lnTo>
                    <a:pt x="0" y="0"/>
                  </a:lnTo>
                  <a:lnTo>
                    <a:pt x="1087327" y="0"/>
                  </a:lnTo>
                  <a:cubicBezTo>
                    <a:pt x="1688014" y="0"/>
                    <a:pt x="2174967" y="486953"/>
                    <a:pt x="2174967" y="1087640"/>
                  </a:cubicBezTo>
                  <a:cubicBezTo>
                    <a:pt x="2174967" y="1688327"/>
                    <a:pt x="1688014" y="2175280"/>
                    <a:pt x="1087327" y="217528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A8F3BCB7-3517-1240-A557-BB397C9A5311}"/>
                </a:ext>
              </a:extLst>
            </p:cNvPr>
            <p:cNvSpPr txBox="1"/>
            <p:nvPr/>
          </p:nvSpPr>
          <p:spPr>
            <a:xfrm>
              <a:off x="1088571" y="2599761"/>
              <a:ext cx="1850571" cy="830997"/>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中国历代人物传记库</a:t>
              </a:r>
            </a:p>
          </p:txBody>
        </p:sp>
      </p:grpSp>
      <p:sp>
        <p:nvSpPr>
          <p:cNvPr id="50" name="文本框 49">
            <a:extLst>
              <a:ext uri="{FF2B5EF4-FFF2-40B4-BE49-F238E27FC236}">
                <a16:creationId xmlns:a16="http://schemas.microsoft.com/office/drawing/2014/main" id="{80470ECB-583B-5D49-9B72-38451AF9DC14}"/>
              </a:ext>
            </a:extLst>
          </p:cNvPr>
          <p:cNvSpPr txBox="1"/>
          <p:nvPr/>
        </p:nvSpPr>
        <p:spPr>
          <a:xfrm>
            <a:off x="1292274" y="4313014"/>
            <a:ext cx="1415772" cy="830997"/>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表间关系分析</a:t>
            </a:r>
          </a:p>
        </p:txBody>
      </p:sp>
      <p:cxnSp>
        <p:nvCxnSpPr>
          <p:cNvPr id="57" name="直接连接符 10">
            <a:extLst>
              <a:ext uri="{FF2B5EF4-FFF2-40B4-BE49-F238E27FC236}">
                <a16:creationId xmlns:a16="http://schemas.microsoft.com/office/drawing/2014/main" id="{F89E3CA7-8CFE-E34B-8072-9CE86754F1A4}"/>
              </a:ext>
            </a:extLst>
          </p:cNvPr>
          <p:cNvCxnSpPr/>
          <p:nvPr/>
        </p:nvCxnSpPr>
        <p:spPr>
          <a:xfrm>
            <a:off x="8127203" y="1992728"/>
            <a:ext cx="252113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A3BE0626-40C3-4743-BD11-F01A449C2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2" name="文本框 10">
            <a:extLst>
              <a:ext uri="{FF2B5EF4-FFF2-40B4-BE49-F238E27FC236}">
                <a16:creationId xmlns:a16="http://schemas.microsoft.com/office/drawing/2014/main" id="{B6E9C897-603E-5848-9B99-8C63B1C2B66E}"/>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5" name="图片 4">
            <a:extLst>
              <a:ext uri="{FF2B5EF4-FFF2-40B4-BE49-F238E27FC236}">
                <a16:creationId xmlns:a16="http://schemas.microsoft.com/office/drawing/2014/main" id="{F8833BC1-3BD5-44EA-7286-9C3D68AD2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831" y="1147628"/>
            <a:ext cx="7678026" cy="5710372"/>
          </a:xfrm>
          <a:prstGeom prst="rect">
            <a:avLst/>
          </a:prstGeom>
        </p:spPr>
      </p:pic>
      <p:sp>
        <p:nvSpPr>
          <p:cNvPr id="56" name="TextBox 39">
            <a:extLst>
              <a:ext uri="{FF2B5EF4-FFF2-40B4-BE49-F238E27FC236}">
                <a16:creationId xmlns:a16="http://schemas.microsoft.com/office/drawing/2014/main" id="{34156F22-0B85-3D44-BCEC-B76C0A13140B}"/>
              </a:ext>
            </a:extLst>
          </p:cNvPr>
          <p:cNvSpPr txBox="1"/>
          <p:nvPr/>
        </p:nvSpPr>
        <p:spPr>
          <a:xfrm>
            <a:off x="5011029" y="987548"/>
            <a:ext cx="5221629" cy="430887"/>
          </a:xfrm>
          <a:prstGeom prst="rect">
            <a:avLst/>
          </a:prstGeom>
          <a:noFill/>
        </p:spPr>
        <p:txBody>
          <a:bodyPr wrap="square" lIns="0" tIns="0" rIns="0" bIns="0" rtlCol="0">
            <a:spAutoFit/>
          </a:bodyPr>
          <a:lstStyle/>
          <a:p>
            <a:pPr algn="just">
              <a:defRPr/>
            </a:pPr>
            <a:r>
              <a:rPr lang="zh-CN" altLang="en-US" sz="2800" dirty="0">
                <a:solidFill>
                  <a:srgbClr val="00B050"/>
                </a:solidFill>
                <a:latin typeface="FZYaSongS-B-GB" panose="02000000000000000000" pitchFamily="2" charset="-122"/>
                <a:ea typeface="FZYaSongS-B-GB" panose="02000000000000000000" pitchFamily="2" charset="-122"/>
                <a:cs typeface="+mn-ea"/>
                <a:sym typeface="+mn-lt"/>
              </a:rPr>
              <a:t>一对一</a:t>
            </a:r>
            <a:r>
              <a:rPr lang="en-US" altLang="zh-CN" sz="2800" dirty="0">
                <a:solidFill>
                  <a:srgbClr val="00B050"/>
                </a:solidFill>
                <a:latin typeface="FZYaSongS-B-GB" panose="02000000000000000000" pitchFamily="2" charset="-122"/>
                <a:ea typeface="FZYaSongS-B-GB" panose="02000000000000000000" pitchFamily="2" charset="-122"/>
                <a:cs typeface="+mn-ea"/>
                <a:sym typeface="+mn-lt"/>
              </a:rPr>
              <a:t>		</a:t>
            </a:r>
            <a:r>
              <a:rPr lang="zh-CN" altLang="en-US" sz="2800" dirty="0">
                <a:solidFill>
                  <a:srgbClr val="0B19C0"/>
                </a:solidFill>
                <a:latin typeface="FZYaSongS-B-GB" panose="02000000000000000000" pitchFamily="2" charset="-122"/>
                <a:ea typeface="FZYaSongS-B-GB" panose="02000000000000000000" pitchFamily="2" charset="-122"/>
                <a:cs typeface="+mn-ea"/>
                <a:sym typeface="+mn-lt"/>
              </a:rPr>
              <a:t>一对多</a:t>
            </a:r>
            <a:r>
              <a:rPr lang="en-US" altLang="zh-CN" sz="2800" dirty="0">
                <a:solidFill>
                  <a:srgbClr val="0070C0"/>
                </a:solidFill>
                <a:latin typeface="FZYaSongS-B-GB" panose="02000000000000000000" pitchFamily="2" charset="-122"/>
                <a:ea typeface="FZYaSongS-B-GB" panose="02000000000000000000" pitchFamily="2" charset="-122"/>
                <a:cs typeface="+mn-ea"/>
                <a:sym typeface="+mn-lt"/>
              </a:rPr>
              <a:t>		</a:t>
            </a:r>
            <a:r>
              <a:rPr lang="zh-CN" altLang="en-US" sz="2800" dirty="0">
                <a:solidFill>
                  <a:srgbClr val="C00000"/>
                </a:solidFill>
                <a:latin typeface="FZYaSongS-B-GB" panose="02000000000000000000" pitchFamily="2" charset="-122"/>
                <a:ea typeface="FZYaSongS-B-GB" panose="02000000000000000000" pitchFamily="2" charset="-122"/>
                <a:cs typeface="+mn-ea"/>
                <a:sym typeface="+mn-lt"/>
              </a:rPr>
              <a:t>多对多</a:t>
            </a:r>
            <a:endParaRPr lang="id-ID" altLang="zh-CN" sz="2800" dirty="0">
              <a:solidFill>
                <a:srgbClr val="C00000"/>
              </a:solidFill>
              <a:latin typeface="FZYaSongS-B-GB" panose="02000000000000000000" pitchFamily="2" charset="-122"/>
              <a:ea typeface="FZYaSongS-B-GB" panose="02000000000000000000" pitchFamily="2" charset="-122"/>
              <a:cs typeface="+mn-ea"/>
              <a:sym typeface="+mn-lt"/>
            </a:endParaRPr>
          </a:p>
        </p:txBody>
      </p:sp>
    </p:spTree>
    <p:extLst>
      <p:ext uri="{BB962C8B-B14F-4D97-AF65-F5344CB8AC3E}">
        <p14:creationId xmlns:p14="http://schemas.microsoft.com/office/powerpoint/2010/main" val="230101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29" name="矩形 28">
            <a:extLst>
              <a:ext uri="{FF2B5EF4-FFF2-40B4-BE49-F238E27FC236}">
                <a16:creationId xmlns:a16="http://schemas.microsoft.com/office/drawing/2014/main" id="{578C38B6-9F5B-6C4C-A02F-CA92594DC678}"/>
              </a:ext>
            </a:extLst>
          </p:cNvPr>
          <p:cNvSpPr/>
          <p:nvPr/>
        </p:nvSpPr>
        <p:spPr>
          <a:xfrm>
            <a:off x="0" y="3888954"/>
            <a:ext cx="12192000" cy="2969046"/>
          </a:xfrm>
          <a:prstGeom prst="rect">
            <a:avLst/>
          </a:prstGeom>
          <a:blipFill dpi="0" rotWithShape="1">
            <a:blip r:embed="rId2">
              <a:extLst>
                <a:ext uri="{28A0092B-C50C-407E-A947-70E740481C1C}">
                  <a14:useLocalDpi xmlns:a14="http://schemas.microsoft.com/office/drawing/2010/main" val="0"/>
                </a:ext>
              </a:extLst>
            </a:blip>
            <a:srcRect/>
            <a:stretch>
              <a:fillRect t="382" b="-1802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组合 32">
            <a:extLst>
              <a:ext uri="{FF2B5EF4-FFF2-40B4-BE49-F238E27FC236}">
                <a16:creationId xmlns:a16="http://schemas.microsoft.com/office/drawing/2014/main" id="{8903C588-3B87-4F4D-9E2B-1AE477C321B6}"/>
              </a:ext>
            </a:extLst>
          </p:cNvPr>
          <p:cNvGrpSpPr/>
          <p:nvPr/>
        </p:nvGrpSpPr>
        <p:grpSpPr>
          <a:xfrm>
            <a:off x="923726" y="1713989"/>
            <a:ext cx="2175281" cy="4349932"/>
            <a:chOff x="923726" y="1713989"/>
            <a:chExt cx="2175281" cy="4349932"/>
          </a:xfrm>
        </p:grpSpPr>
        <p:sp>
          <p:nvSpPr>
            <p:cNvPr id="34" name="圆角矩形 33">
              <a:extLst>
                <a:ext uri="{FF2B5EF4-FFF2-40B4-BE49-F238E27FC236}">
                  <a16:creationId xmlns:a16="http://schemas.microsoft.com/office/drawing/2014/main" id="{89D5F91A-8176-EB4A-A9B0-0F91143743BD}"/>
                </a:ext>
              </a:extLst>
            </p:cNvPr>
            <p:cNvSpPr/>
            <p:nvPr/>
          </p:nvSpPr>
          <p:spPr>
            <a:xfrm rot="5400000">
              <a:off x="-163600" y="2801315"/>
              <a:ext cx="4349932" cy="2175280"/>
            </a:xfrm>
            <a:prstGeom prst="roundRect">
              <a:avLst>
                <a:gd name="adj" fmla="val 50000"/>
              </a:avLst>
            </a:prstGeom>
            <a:solidFill>
              <a:srgbClr val="99594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6">
              <a:extLst>
                <a:ext uri="{FF2B5EF4-FFF2-40B4-BE49-F238E27FC236}">
                  <a16:creationId xmlns:a16="http://schemas.microsoft.com/office/drawing/2014/main" id="{47A42F33-FA8F-0C4C-AFE7-D3E9EC7BE86E}"/>
                </a:ext>
              </a:extLst>
            </p:cNvPr>
            <p:cNvSpPr/>
            <p:nvPr/>
          </p:nvSpPr>
          <p:spPr>
            <a:xfrm rot="5400000">
              <a:off x="923883" y="3888798"/>
              <a:ext cx="2174967" cy="2175280"/>
            </a:xfrm>
            <a:custGeom>
              <a:avLst/>
              <a:gdLst>
                <a:gd name="connsiteX0" fmla="*/ 0 w 2174967"/>
                <a:gd name="connsiteY0" fmla="*/ 2175280 h 2175280"/>
                <a:gd name="connsiteX1" fmla="*/ 0 w 2174967"/>
                <a:gd name="connsiteY1" fmla="*/ 0 h 2175280"/>
                <a:gd name="connsiteX2" fmla="*/ 1087327 w 2174967"/>
                <a:gd name="connsiteY2" fmla="*/ 0 h 2175280"/>
                <a:gd name="connsiteX3" fmla="*/ 2174967 w 2174967"/>
                <a:gd name="connsiteY3" fmla="*/ 1087640 h 2175280"/>
                <a:gd name="connsiteX4" fmla="*/ 1087327 w 2174967"/>
                <a:gd name="connsiteY4" fmla="*/ 2175280 h 217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67" h="2175280">
                  <a:moveTo>
                    <a:pt x="0" y="2175280"/>
                  </a:moveTo>
                  <a:lnTo>
                    <a:pt x="0" y="0"/>
                  </a:lnTo>
                  <a:lnTo>
                    <a:pt x="1087327" y="0"/>
                  </a:lnTo>
                  <a:cubicBezTo>
                    <a:pt x="1688014" y="0"/>
                    <a:pt x="2174967" y="486953"/>
                    <a:pt x="2174967" y="1087640"/>
                  </a:cubicBezTo>
                  <a:cubicBezTo>
                    <a:pt x="2174967" y="1688327"/>
                    <a:pt x="1688014" y="2175280"/>
                    <a:pt x="1087327" y="217528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A8F3BCB7-3517-1240-A557-BB397C9A5311}"/>
                </a:ext>
              </a:extLst>
            </p:cNvPr>
            <p:cNvSpPr txBox="1"/>
            <p:nvPr/>
          </p:nvSpPr>
          <p:spPr>
            <a:xfrm>
              <a:off x="1306342" y="2599761"/>
              <a:ext cx="1415772" cy="461665"/>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表格含义</a:t>
              </a:r>
            </a:p>
          </p:txBody>
        </p:sp>
      </p:grpSp>
      <p:sp>
        <p:nvSpPr>
          <p:cNvPr id="50" name="文本框 49">
            <a:extLst>
              <a:ext uri="{FF2B5EF4-FFF2-40B4-BE49-F238E27FC236}">
                <a16:creationId xmlns:a16="http://schemas.microsoft.com/office/drawing/2014/main" id="{80470ECB-583B-5D49-9B72-38451AF9DC14}"/>
              </a:ext>
            </a:extLst>
          </p:cNvPr>
          <p:cNvSpPr txBox="1"/>
          <p:nvPr/>
        </p:nvSpPr>
        <p:spPr>
          <a:xfrm>
            <a:off x="1292274" y="4313014"/>
            <a:ext cx="1415772" cy="461665"/>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字段信息</a:t>
            </a:r>
          </a:p>
        </p:txBody>
      </p:sp>
      <p:pic>
        <p:nvPicPr>
          <p:cNvPr id="58" name="图片 57">
            <a:extLst>
              <a:ext uri="{FF2B5EF4-FFF2-40B4-BE49-F238E27FC236}">
                <a16:creationId xmlns:a16="http://schemas.microsoft.com/office/drawing/2014/main" id="{A3BE0626-40C3-4743-BD11-F01A449C2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2" name="文本框 10">
            <a:extLst>
              <a:ext uri="{FF2B5EF4-FFF2-40B4-BE49-F238E27FC236}">
                <a16:creationId xmlns:a16="http://schemas.microsoft.com/office/drawing/2014/main" id="{B6E9C897-603E-5848-9B99-8C63B1C2B66E}"/>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7" name="图片 6">
            <a:extLst>
              <a:ext uri="{FF2B5EF4-FFF2-40B4-BE49-F238E27FC236}">
                <a16:creationId xmlns:a16="http://schemas.microsoft.com/office/drawing/2014/main" id="{B563AFFE-F707-6C98-EA20-A45FB0884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598" y="995774"/>
            <a:ext cx="5618117" cy="2832533"/>
          </a:xfrm>
          <a:prstGeom prst="rect">
            <a:avLst/>
          </a:prstGeom>
        </p:spPr>
      </p:pic>
      <p:pic>
        <p:nvPicPr>
          <p:cNvPr id="9" name="图片 8">
            <a:extLst>
              <a:ext uri="{FF2B5EF4-FFF2-40B4-BE49-F238E27FC236}">
                <a16:creationId xmlns:a16="http://schemas.microsoft.com/office/drawing/2014/main" id="{68DAB760-EB1B-ACBB-C052-9A18E968B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597" y="4002431"/>
            <a:ext cx="5618117" cy="2742092"/>
          </a:xfrm>
          <a:prstGeom prst="rect">
            <a:avLst/>
          </a:prstGeom>
        </p:spPr>
      </p:pic>
    </p:spTree>
    <p:extLst>
      <p:ext uri="{BB962C8B-B14F-4D97-AF65-F5344CB8AC3E}">
        <p14:creationId xmlns:p14="http://schemas.microsoft.com/office/powerpoint/2010/main" val="228710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heme/theme1.xml><?xml version="1.0" encoding="utf-8"?>
<a:theme xmlns:a="http://schemas.openxmlformats.org/drawingml/2006/main" name="Office Theme">
  <a:themeElements>
    <a:clrScheme name="单色-黑白">
      <a:dk1>
        <a:srgbClr val="000000"/>
      </a:dk1>
      <a:lt1>
        <a:srgbClr val="FFFFFF"/>
      </a:lt1>
      <a:dk2>
        <a:srgbClr val="778495"/>
      </a:dk2>
      <a:lt2>
        <a:srgbClr val="F0F0F0"/>
      </a:lt2>
      <a:accent1>
        <a:srgbClr val="4D4D4D"/>
      </a:accent1>
      <a:accent2>
        <a:srgbClr val="5F5F5F"/>
      </a:accent2>
      <a:accent3>
        <a:srgbClr val="808080"/>
      </a:accent3>
      <a:accent4>
        <a:srgbClr val="969696"/>
      </a:accent4>
      <a:accent5>
        <a:srgbClr val="B2B2B2"/>
      </a:accent5>
      <a:accent6>
        <a:srgbClr val="C6C6C6"/>
      </a:accent6>
      <a:hlink>
        <a:srgbClr val="4D4D4D"/>
      </a:hlink>
      <a:folHlink>
        <a:srgbClr val="BFBFBF"/>
      </a:folHlink>
    </a:clrScheme>
    <a:fontScheme name="思源黑体">
      <a:majorFont>
        <a:latin typeface="思源黑体 CN Heavy"/>
        <a:ea typeface="思源黑体 CN Normal"/>
        <a:cs typeface=""/>
      </a:majorFont>
      <a:minorFont>
        <a:latin typeface="思源黑体 CN Light"/>
        <a:ea typeface="思源黑体 CN Regular"/>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4603</TotalTime>
  <Words>897</Words>
  <Application>Microsoft Macintosh PowerPoint</Application>
  <PresentationFormat>宽屏</PresentationFormat>
  <Paragraphs>164</Paragraphs>
  <Slides>22</Slides>
  <Notes>13</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22</vt:i4>
      </vt:variant>
    </vt:vector>
  </HeadingPairs>
  <TitlesOfParts>
    <vt:vector size="45" baseType="lpstr">
      <vt:lpstr>-apple-system</vt:lpstr>
      <vt:lpstr>146-SSQingYaSongTi</vt:lpstr>
      <vt:lpstr>等线</vt:lpstr>
      <vt:lpstr>STXinwei</vt:lpstr>
      <vt:lpstr>STZhongsong</vt:lpstr>
      <vt:lpstr>KaiTi</vt:lpstr>
      <vt:lpstr>思源黑体 CN Bold</vt:lpstr>
      <vt:lpstr>思源黑体 CN Heavy</vt:lpstr>
      <vt:lpstr>思源黑体 CN Light</vt:lpstr>
      <vt:lpstr>思源黑体 CN Normal</vt:lpstr>
      <vt:lpstr>思源黑体 CN Regular</vt:lpstr>
      <vt:lpstr>思源黑体 Light</vt:lpstr>
      <vt:lpstr>字魂105号-简雅黑</vt:lpstr>
      <vt:lpstr>字魂95号-手刻宋</vt:lpstr>
      <vt:lpstr>FZSongKeBenXiuKaiS-R-GB</vt:lpstr>
      <vt:lpstr>FZYaSongS-B-GB</vt:lpstr>
      <vt:lpstr>Source Han Serif SC Heavy</vt:lpstr>
      <vt:lpstr>Source Han Serif SC Light</vt:lpstr>
      <vt:lpstr>Arial</vt:lpstr>
      <vt:lpstr>Wingdings</vt:lpstr>
      <vt:lpstr>Office Theme</vt:lpstr>
      <vt:lpstr>1_Office Theme</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北京大学</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北大PPT模版（黑色）</dc:title>
  <dc:subject/>
  <dc:creator>刘钊 城环20博</dc:creator>
  <cp:keywords/>
  <dc:description/>
  <cp:lastModifiedBy>Microsoft Office User</cp:lastModifiedBy>
  <cp:revision>320</cp:revision>
  <dcterms:created xsi:type="dcterms:W3CDTF">2019-07-11T04:52:53Z</dcterms:created>
  <dcterms:modified xsi:type="dcterms:W3CDTF">2022-12-30T18:34:49Z</dcterms:modified>
  <cp:category/>
</cp:coreProperties>
</file>